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7" r:id="rId1"/>
  </p:sldMasterIdLst>
  <p:notesMasterIdLst>
    <p:notesMasterId r:id="rId54"/>
  </p:notesMasterIdLst>
  <p:handoutMasterIdLst>
    <p:handoutMasterId r:id="rId55"/>
  </p:handoutMasterIdLst>
  <p:sldIdLst>
    <p:sldId id="256" r:id="rId2"/>
    <p:sldId id="470" r:id="rId3"/>
    <p:sldId id="373" r:id="rId4"/>
    <p:sldId id="546" r:id="rId5"/>
    <p:sldId id="548" r:id="rId6"/>
    <p:sldId id="259" r:id="rId7"/>
    <p:sldId id="557" r:id="rId8"/>
    <p:sldId id="476" r:id="rId9"/>
    <p:sldId id="497" r:id="rId10"/>
    <p:sldId id="559" r:id="rId11"/>
    <p:sldId id="560" r:id="rId12"/>
    <p:sldId id="561" r:id="rId13"/>
    <p:sldId id="309" r:id="rId14"/>
    <p:sldId id="426" r:id="rId15"/>
    <p:sldId id="562" r:id="rId16"/>
    <p:sldId id="533" r:id="rId17"/>
    <p:sldId id="472" r:id="rId18"/>
    <p:sldId id="538" r:id="rId19"/>
    <p:sldId id="563" r:id="rId20"/>
    <p:sldId id="540" r:id="rId21"/>
    <p:sldId id="567" r:id="rId22"/>
    <p:sldId id="565" r:id="rId23"/>
    <p:sldId id="539" r:id="rId24"/>
    <p:sldId id="542" r:id="rId25"/>
    <p:sldId id="552" r:id="rId26"/>
    <p:sldId id="550" r:id="rId27"/>
    <p:sldId id="551" r:id="rId28"/>
    <p:sldId id="553" r:id="rId29"/>
    <p:sldId id="541" r:id="rId30"/>
    <p:sldId id="564" r:id="rId31"/>
    <p:sldId id="528" r:id="rId32"/>
    <p:sldId id="531" r:id="rId33"/>
    <p:sldId id="543" r:id="rId34"/>
    <p:sldId id="276" r:id="rId35"/>
    <p:sldId id="307" r:id="rId36"/>
    <p:sldId id="529" r:id="rId37"/>
    <p:sldId id="566" r:id="rId38"/>
    <p:sldId id="554" r:id="rId39"/>
    <p:sldId id="556" r:id="rId40"/>
    <p:sldId id="544" r:id="rId41"/>
    <p:sldId id="535" r:id="rId42"/>
    <p:sldId id="522" r:id="rId43"/>
    <p:sldId id="517" r:id="rId44"/>
    <p:sldId id="518" r:id="rId45"/>
    <p:sldId id="519" r:id="rId46"/>
    <p:sldId id="520" r:id="rId47"/>
    <p:sldId id="279" r:id="rId48"/>
    <p:sldId id="286" r:id="rId49"/>
    <p:sldId id="352" r:id="rId50"/>
    <p:sldId id="288" r:id="rId51"/>
    <p:sldId id="536" r:id="rId52"/>
    <p:sldId id="304" r:id="rId53"/>
  </p:sldIdLst>
  <p:sldSz cx="9144000" cy="6858000" type="screen4x3"/>
  <p:notesSz cx="6669088"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9900"/>
    <a:srgbClr val="FFC5C5"/>
    <a:srgbClr val="FF9F9F"/>
    <a:srgbClr val="FF6969"/>
    <a:srgbClr val="FF6600"/>
    <a:srgbClr val="F7FDA7"/>
    <a:srgbClr val="F5BEB5"/>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ACDD00-A913-4AF4-A3F9-435991D60EB1}" type="doc">
      <dgm:prSet loTypeId="urn:microsoft.com/office/officeart/2005/8/layout/vList5" loCatId="list" qsTypeId="urn:microsoft.com/office/officeart/2005/8/quickstyle/simple1" qsCatId="simple" csTypeId="urn:microsoft.com/office/officeart/2005/8/colors/accent3_1" csCatId="accent3" phldr="1"/>
      <dgm:spPr/>
      <dgm:t>
        <a:bodyPr/>
        <a:lstStyle/>
        <a:p>
          <a:endParaRPr lang="en-US"/>
        </a:p>
      </dgm:t>
    </dgm:pt>
    <dgm:pt modelId="{876F21EC-C11F-416B-991C-67F9526451BE}">
      <dgm:prSet phldrT="[Text]" custT="1"/>
      <dgm:spPr/>
      <dgm:t>
        <a:bodyPr/>
        <a:lstStyle/>
        <a:p>
          <a:r>
            <a:rPr lang="en-US" sz="1800" b="0" dirty="0"/>
            <a:t>¿</a:t>
          </a:r>
          <a:r>
            <a:rPr lang="en-US" sz="1800" b="0" dirty="0" err="1"/>
            <a:t>Cuál</a:t>
          </a:r>
          <a:r>
            <a:rPr lang="en-US" sz="1800" b="0" dirty="0"/>
            <a:t> </a:t>
          </a:r>
          <a:r>
            <a:rPr lang="en-US" sz="1800" b="0" dirty="0" err="1"/>
            <a:t>es</a:t>
          </a:r>
          <a:r>
            <a:rPr lang="en-US" sz="1800" b="0" dirty="0"/>
            <a:t> el </a:t>
          </a:r>
          <a:r>
            <a:rPr lang="en-US" sz="1800" b="0" dirty="0" err="1"/>
            <a:t>propósito</a:t>
          </a:r>
          <a:r>
            <a:rPr lang="en-US" sz="1800" b="0" dirty="0"/>
            <a:t>?</a:t>
          </a:r>
        </a:p>
      </dgm:t>
    </dgm:pt>
    <dgm:pt modelId="{6F038D3C-D62C-4D49-9433-62CEA3AC1D58}" type="parTrans" cxnId="{A8594260-4D85-4643-847E-D2032D6790EB}">
      <dgm:prSet/>
      <dgm:spPr/>
      <dgm:t>
        <a:bodyPr/>
        <a:lstStyle/>
        <a:p>
          <a:endParaRPr lang="en-US"/>
        </a:p>
      </dgm:t>
    </dgm:pt>
    <dgm:pt modelId="{AF6C9912-FAF9-4179-9B31-79B1C2A80F90}" type="sibTrans" cxnId="{A8594260-4D85-4643-847E-D2032D6790EB}">
      <dgm:prSet/>
      <dgm:spPr/>
      <dgm:t>
        <a:bodyPr/>
        <a:lstStyle/>
        <a:p>
          <a:endParaRPr lang="en-US"/>
        </a:p>
      </dgm:t>
    </dgm:pt>
    <dgm:pt modelId="{63A1EEC5-29B9-401D-B058-9A23E83DE661}">
      <dgm:prSet phldrT="[Text]" custT="1"/>
      <dgm:spPr/>
      <dgm:t>
        <a:bodyPr/>
        <a:lstStyle/>
        <a:p>
          <a:r>
            <a:rPr lang="en-US" sz="1800" b="0" dirty="0"/>
            <a:t>¿</a:t>
          </a:r>
          <a:r>
            <a:rPr lang="en-US" sz="1800" b="0" dirty="0" err="1"/>
            <a:t>Cómo</a:t>
          </a:r>
          <a:r>
            <a:rPr lang="en-US" sz="1800" b="0" dirty="0"/>
            <a:t> </a:t>
          </a:r>
          <a:r>
            <a:rPr lang="en-US" sz="1800" b="0" dirty="0" err="1"/>
            <a:t>presento</a:t>
          </a:r>
          <a:r>
            <a:rPr lang="en-US" sz="1800" b="0" dirty="0"/>
            <a:t> mi idea o </a:t>
          </a:r>
          <a:r>
            <a:rPr lang="en-US" sz="1800" b="0" dirty="0" err="1"/>
            <a:t>necesidad</a:t>
          </a:r>
          <a:r>
            <a:rPr lang="en-US" sz="1800" b="0" dirty="0"/>
            <a:t>?</a:t>
          </a:r>
        </a:p>
      </dgm:t>
    </dgm:pt>
    <dgm:pt modelId="{7AB97925-7D1F-4216-8AC3-A6FBF05EB220}" type="parTrans" cxnId="{4E7D627F-A714-4C8C-831C-71D765B7A342}">
      <dgm:prSet/>
      <dgm:spPr/>
      <dgm:t>
        <a:bodyPr/>
        <a:lstStyle/>
        <a:p>
          <a:endParaRPr lang="en-US"/>
        </a:p>
      </dgm:t>
    </dgm:pt>
    <dgm:pt modelId="{2C9939BA-4B83-44EA-ADD2-322BA5087E54}" type="sibTrans" cxnId="{4E7D627F-A714-4C8C-831C-71D765B7A342}">
      <dgm:prSet/>
      <dgm:spPr/>
      <dgm:t>
        <a:bodyPr/>
        <a:lstStyle/>
        <a:p>
          <a:endParaRPr lang="en-US"/>
        </a:p>
      </dgm:t>
    </dgm:pt>
    <dgm:pt modelId="{677CA867-6C65-4408-8FD7-9721E0A3C5EC}">
      <dgm:prSet phldrT="[Text]"/>
      <dgm:spPr>
        <a:solidFill>
          <a:srgbClr val="F7FDA7"/>
        </a:solidFill>
      </dgm:spPr>
      <dgm:t>
        <a:bodyPr/>
        <a:lstStyle/>
        <a:p>
          <a:r>
            <a:rPr lang="en-US" b="1" dirty="0"/>
            <a:t>COMPUTAR</a:t>
          </a:r>
        </a:p>
      </dgm:t>
    </dgm:pt>
    <dgm:pt modelId="{BFC9977B-6936-4F50-95A0-EB404F29731D}" type="parTrans" cxnId="{80B59346-85DA-4749-9DA6-CBB09F72DA4E}">
      <dgm:prSet/>
      <dgm:spPr/>
      <dgm:t>
        <a:bodyPr/>
        <a:lstStyle/>
        <a:p>
          <a:endParaRPr lang="en-US"/>
        </a:p>
      </dgm:t>
    </dgm:pt>
    <dgm:pt modelId="{3072EA89-16AB-40FD-BD1F-9A1797645F41}" type="sibTrans" cxnId="{80B59346-85DA-4749-9DA6-CBB09F72DA4E}">
      <dgm:prSet/>
      <dgm:spPr/>
      <dgm:t>
        <a:bodyPr/>
        <a:lstStyle/>
        <a:p>
          <a:endParaRPr lang="en-US"/>
        </a:p>
      </dgm:t>
    </dgm:pt>
    <dgm:pt modelId="{F883AAB8-D932-4C28-BBE5-9D2D155A11FE}">
      <dgm:prSet phldrT="[Text]"/>
      <dgm:spPr>
        <a:solidFill>
          <a:srgbClr val="FF9900"/>
        </a:solidFill>
      </dgm:spPr>
      <dgm:t>
        <a:bodyPr/>
        <a:lstStyle/>
        <a:p>
          <a:r>
            <a:rPr lang="en-US" b="1" dirty="0"/>
            <a:t>RADICAR</a:t>
          </a:r>
        </a:p>
      </dgm:t>
    </dgm:pt>
    <dgm:pt modelId="{A5147285-BA7B-4D4A-97F3-4E71E23AE6E5}" type="parTrans" cxnId="{F19DA511-BB47-47F7-AD40-872B19FCE84B}">
      <dgm:prSet/>
      <dgm:spPr/>
      <dgm:t>
        <a:bodyPr/>
        <a:lstStyle/>
        <a:p>
          <a:endParaRPr lang="en-US"/>
        </a:p>
      </dgm:t>
    </dgm:pt>
    <dgm:pt modelId="{0CDEEBE8-718D-467C-B168-694FE6E1D2BB}" type="sibTrans" cxnId="{F19DA511-BB47-47F7-AD40-872B19FCE84B}">
      <dgm:prSet/>
      <dgm:spPr/>
      <dgm:t>
        <a:bodyPr/>
        <a:lstStyle/>
        <a:p>
          <a:endParaRPr lang="en-US"/>
        </a:p>
      </dgm:t>
    </dgm:pt>
    <dgm:pt modelId="{6021E6C3-ABC1-40B9-9E68-45347E79A5EA}">
      <dgm:prSet phldrT="[Text]" custT="1"/>
      <dgm:spPr/>
      <dgm:t>
        <a:bodyPr/>
        <a:lstStyle/>
        <a:p>
          <a:r>
            <a:rPr lang="en-US" sz="1800" b="0" dirty="0"/>
            <a:t>¿</a:t>
          </a:r>
          <a:r>
            <a:rPr lang="en-US" sz="1800" b="0" dirty="0" err="1"/>
            <a:t>Tengo</a:t>
          </a:r>
          <a:r>
            <a:rPr lang="en-US" sz="1800" b="0" dirty="0"/>
            <a:t> </a:t>
          </a:r>
          <a:r>
            <a:rPr lang="en-US" sz="1800" b="0" dirty="0" err="1"/>
            <a:t>todos</a:t>
          </a:r>
          <a:r>
            <a:rPr lang="en-US" sz="1800" b="0" dirty="0"/>
            <a:t> los </a:t>
          </a:r>
          <a:r>
            <a:rPr lang="en-US" sz="1800" b="0" dirty="0" err="1"/>
            <a:t>documentos</a:t>
          </a:r>
          <a:r>
            <a:rPr lang="en-US" sz="1800" b="0" dirty="0"/>
            <a:t> </a:t>
          </a:r>
          <a:r>
            <a:rPr lang="en-US" sz="1800" b="0" dirty="0" err="1"/>
            <a:t>necesarios</a:t>
          </a:r>
          <a:r>
            <a:rPr lang="en-US" sz="1800" b="0" dirty="0"/>
            <a:t>?</a:t>
          </a:r>
        </a:p>
      </dgm:t>
    </dgm:pt>
    <dgm:pt modelId="{6C46BDF5-0DC1-4306-AC1C-C6F5786FA260}" type="parTrans" cxnId="{50D2B187-78A1-4E33-8B5E-8DCA3EBB8941}">
      <dgm:prSet/>
      <dgm:spPr/>
      <dgm:t>
        <a:bodyPr/>
        <a:lstStyle/>
        <a:p>
          <a:endParaRPr lang="en-US"/>
        </a:p>
      </dgm:t>
    </dgm:pt>
    <dgm:pt modelId="{BD8AB5BC-0D85-4552-BF83-A36BAAB4703F}" type="sibTrans" cxnId="{50D2B187-78A1-4E33-8B5E-8DCA3EBB8941}">
      <dgm:prSet/>
      <dgm:spPr/>
      <dgm:t>
        <a:bodyPr/>
        <a:lstStyle/>
        <a:p>
          <a:endParaRPr lang="en-US"/>
        </a:p>
      </dgm:t>
    </dgm:pt>
    <dgm:pt modelId="{862BB18C-8AAF-448E-818E-AA82963F638F}">
      <dgm:prSet phldrT="[Text]" custT="1"/>
      <dgm:spPr/>
      <dgm:t>
        <a:bodyPr/>
        <a:lstStyle/>
        <a:p>
          <a:r>
            <a:rPr lang="en-US" sz="1800" b="0" dirty="0"/>
            <a:t>¿</a:t>
          </a:r>
          <a:r>
            <a:rPr lang="en-US" sz="1800" b="0" dirty="0" err="1"/>
            <a:t>Cuál</a:t>
          </a:r>
          <a:r>
            <a:rPr lang="en-US" sz="1800" b="0" dirty="0"/>
            <a:t> es mi Proyecto de Empleo?</a:t>
          </a:r>
        </a:p>
      </dgm:t>
    </dgm:pt>
    <dgm:pt modelId="{7C117D25-E768-4262-8239-C613F0F0F7BD}" type="parTrans" cxnId="{452EAD12-3B26-4702-B893-E30598E8F7B9}">
      <dgm:prSet/>
      <dgm:spPr/>
      <dgm:t>
        <a:bodyPr/>
        <a:lstStyle/>
        <a:p>
          <a:endParaRPr lang="en-US"/>
        </a:p>
      </dgm:t>
    </dgm:pt>
    <dgm:pt modelId="{F5DBFB41-71AE-4632-AA52-A033B6E9F2A7}" type="sibTrans" cxnId="{452EAD12-3B26-4702-B893-E30598E8F7B9}">
      <dgm:prSet/>
      <dgm:spPr/>
      <dgm:t>
        <a:bodyPr/>
        <a:lstStyle/>
        <a:p>
          <a:endParaRPr lang="en-US"/>
        </a:p>
      </dgm:t>
    </dgm:pt>
    <dgm:pt modelId="{B0AD34E7-AD5F-4819-A2CC-1266D22F7128}">
      <dgm:prSet phldrT="[Text]" custT="1"/>
      <dgm:spPr/>
      <dgm:t>
        <a:bodyPr anchor="t"/>
        <a:lstStyle/>
        <a:p>
          <a:r>
            <a:rPr lang="en-US" sz="1800" b="0" dirty="0"/>
            <a:t>¿</a:t>
          </a:r>
          <a:r>
            <a:rPr lang="en-US" sz="1800" b="0" dirty="0" err="1"/>
            <a:t>Cuál</a:t>
          </a:r>
          <a:r>
            <a:rPr lang="en-US" sz="1800" b="0" dirty="0"/>
            <a:t> </a:t>
          </a:r>
          <a:r>
            <a:rPr lang="en-US" sz="1800" b="0" dirty="0" err="1"/>
            <a:t>será</a:t>
          </a:r>
          <a:r>
            <a:rPr lang="en-US" sz="1800" b="0" dirty="0"/>
            <a:t> la </a:t>
          </a:r>
          <a:r>
            <a:rPr lang="en-US" sz="1800" b="0" dirty="0" err="1"/>
            <a:t>nómina</a:t>
          </a:r>
          <a:r>
            <a:rPr lang="en-US" sz="1800" b="0" dirty="0"/>
            <a:t> </a:t>
          </a:r>
          <a:r>
            <a:rPr lang="en-US" sz="1800" b="0" dirty="0" err="1"/>
            <a:t>por</a:t>
          </a:r>
          <a:r>
            <a:rPr lang="en-US" sz="1800" b="0" dirty="0"/>
            <a:t> el </a:t>
          </a:r>
          <a:r>
            <a:rPr lang="en-US" sz="1800" b="0" dirty="0" err="1"/>
            <a:t>período</a:t>
          </a:r>
          <a:r>
            <a:rPr lang="en-US" sz="1800" b="0" dirty="0"/>
            <a:t> de </a:t>
          </a:r>
          <a:r>
            <a:rPr lang="en-US" sz="1800" b="0" dirty="0" err="1"/>
            <a:t>tiempo</a:t>
          </a:r>
          <a:r>
            <a:rPr lang="en-US" sz="1800" b="0" dirty="0"/>
            <a:t> </a:t>
          </a:r>
          <a:r>
            <a:rPr lang="en-US" sz="1800" b="0" dirty="0" err="1"/>
            <a:t>solicitado</a:t>
          </a:r>
          <a:r>
            <a:rPr lang="en-US" sz="1800" b="0" dirty="0"/>
            <a:t>?</a:t>
          </a:r>
        </a:p>
      </dgm:t>
    </dgm:pt>
    <dgm:pt modelId="{96C50E09-0E25-4BF9-BF0F-A23B1B48D5A5}" type="sibTrans" cxnId="{C14F7AB7-EE8F-4CFE-8195-347CC6D4D407}">
      <dgm:prSet/>
      <dgm:spPr/>
      <dgm:t>
        <a:bodyPr/>
        <a:lstStyle/>
        <a:p>
          <a:endParaRPr lang="en-US"/>
        </a:p>
      </dgm:t>
    </dgm:pt>
    <dgm:pt modelId="{AC6DC8D2-513F-47FB-8764-93BA6FC53EBC}" type="parTrans" cxnId="{C14F7AB7-EE8F-4CFE-8195-347CC6D4D407}">
      <dgm:prSet/>
      <dgm:spPr/>
      <dgm:t>
        <a:bodyPr/>
        <a:lstStyle/>
        <a:p>
          <a:endParaRPr lang="en-US"/>
        </a:p>
      </dgm:t>
    </dgm:pt>
    <dgm:pt modelId="{4AC44FE1-298A-4F42-8D2E-99E0AAC1AB1B}">
      <dgm:prSet phldrT="[Text]" custT="1"/>
      <dgm:spPr/>
      <dgm:t>
        <a:bodyPr/>
        <a:lstStyle/>
        <a:p>
          <a:r>
            <a:rPr lang="en-US" sz="1800" b="0" dirty="0"/>
            <a:t>¿</a:t>
          </a:r>
          <a:r>
            <a:rPr lang="en-US" sz="1800" b="0" dirty="0" err="1"/>
            <a:t>Cumplo</a:t>
          </a:r>
          <a:r>
            <a:rPr lang="en-US" sz="1800" b="0" dirty="0"/>
            <a:t> con </a:t>
          </a:r>
          <a:r>
            <a:rPr lang="en-US" sz="1800" b="0" dirty="0" err="1"/>
            <a:t>todos</a:t>
          </a:r>
          <a:r>
            <a:rPr lang="en-US" sz="1800" b="0" dirty="0"/>
            <a:t> los </a:t>
          </a:r>
          <a:r>
            <a:rPr lang="en-US" sz="1800" b="0" dirty="0" err="1"/>
            <a:t>requisitos</a:t>
          </a:r>
          <a:r>
            <a:rPr lang="en-US" sz="1800" b="0" dirty="0"/>
            <a:t>?</a:t>
          </a:r>
        </a:p>
      </dgm:t>
    </dgm:pt>
    <dgm:pt modelId="{8AC43DD9-D083-4457-AD9C-9B5B26D74320}" type="parTrans" cxnId="{46102EB8-3DBE-4813-A21D-17D1DF316622}">
      <dgm:prSet/>
      <dgm:spPr/>
      <dgm:t>
        <a:bodyPr/>
        <a:lstStyle/>
        <a:p>
          <a:endParaRPr lang="en-US"/>
        </a:p>
      </dgm:t>
    </dgm:pt>
    <dgm:pt modelId="{D51C6080-9989-42F6-9071-5FF950DD35DD}" type="sibTrans" cxnId="{46102EB8-3DBE-4813-A21D-17D1DF316622}">
      <dgm:prSet/>
      <dgm:spPr/>
      <dgm:t>
        <a:bodyPr/>
        <a:lstStyle/>
        <a:p>
          <a:endParaRPr lang="en-US"/>
        </a:p>
      </dgm:t>
    </dgm:pt>
    <dgm:pt modelId="{5F60F9AA-1CAA-4744-9000-D52C51785AF1}">
      <dgm:prSet phldrT="[Text]" custT="1"/>
      <dgm:spPr/>
      <dgm:t>
        <a:bodyPr anchor="t"/>
        <a:lstStyle/>
        <a:p>
          <a:r>
            <a:rPr lang="en-US" sz="1800" b="0" dirty="0"/>
            <a:t>¿</a:t>
          </a:r>
          <a:r>
            <a:rPr lang="en-US" sz="1800" b="0" dirty="0" err="1"/>
            <a:t>Cuántos</a:t>
          </a:r>
          <a:r>
            <a:rPr lang="en-US" sz="1800" b="0" dirty="0"/>
            <a:t> </a:t>
          </a:r>
          <a:r>
            <a:rPr lang="en-US" sz="1800" b="0" dirty="0" err="1"/>
            <a:t>empleos</a:t>
          </a:r>
          <a:r>
            <a:rPr lang="en-US" sz="1800" b="0" dirty="0"/>
            <a:t> </a:t>
          </a:r>
          <a:r>
            <a:rPr lang="en-US" sz="1800" b="0" dirty="0" err="1"/>
            <a:t>voy</a:t>
          </a:r>
          <a:r>
            <a:rPr lang="en-US" sz="1800" b="0" dirty="0"/>
            <a:t> a </a:t>
          </a:r>
          <a:r>
            <a:rPr lang="en-US" sz="1800" b="0" dirty="0" err="1"/>
            <a:t>mantener</a:t>
          </a:r>
          <a:r>
            <a:rPr lang="en-US" sz="1800" b="0" dirty="0"/>
            <a:t> y/o </a:t>
          </a:r>
          <a:r>
            <a:rPr lang="en-US" sz="1800" b="0" dirty="0" err="1"/>
            <a:t>crear</a:t>
          </a:r>
          <a:r>
            <a:rPr lang="en-US" sz="1800" b="0" dirty="0"/>
            <a:t> ?</a:t>
          </a:r>
        </a:p>
      </dgm:t>
    </dgm:pt>
    <dgm:pt modelId="{DE996DB2-2006-4640-A5F9-314229F191FA}" type="parTrans" cxnId="{0EA76EBD-2DB9-4876-A96E-3A29682E1753}">
      <dgm:prSet/>
      <dgm:spPr/>
      <dgm:t>
        <a:bodyPr/>
        <a:lstStyle/>
        <a:p>
          <a:endParaRPr lang="es-ES_tradnl"/>
        </a:p>
      </dgm:t>
    </dgm:pt>
    <dgm:pt modelId="{1D88F18C-A8F8-4E2E-BAB5-63635D29993A}" type="sibTrans" cxnId="{0EA76EBD-2DB9-4876-A96E-3A29682E1753}">
      <dgm:prSet/>
      <dgm:spPr/>
      <dgm:t>
        <a:bodyPr/>
        <a:lstStyle/>
        <a:p>
          <a:endParaRPr lang="es-ES_tradnl"/>
        </a:p>
      </dgm:t>
    </dgm:pt>
    <dgm:pt modelId="{FE2641B8-1BEA-45A6-B6E2-85EA70BC333C}">
      <dgm:prSet phldrT="[Text]" custT="1"/>
      <dgm:spPr/>
      <dgm:t>
        <a:bodyPr/>
        <a:lstStyle/>
        <a:p>
          <a:r>
            <a:rPr lang="en-US" sz="1800" b="0" dirty="0"/>
            <a:t>¿</a:t>
          </a:r>
          <a:r>
            <a:rPr lang="en-US" sz="1800" b="0" dirty="0" err="1"/>
            <a:t>Están</a:t>
          </a:r>
          <a:r>
            <a:rPr lang="en-US" sz="1800" b="0" dirty="0"/>
            <a:t> </a:t>
          </a:r>
          <a:r>
            <a:rPr lang="en-US" sz="1800" b="0" dirty="0" err="1"/>
            <a:t>mis</a:t>
          </a:r>
          <a:r>
            <a:rPr lang="en-US" sz="1800" b="0" dirty="0"/>
            <a:t> </a:t>
          </a:r>
          <a:r>
            <a:rPr lang="en-US" sz="1800" b="0" dirty="0" err="1"/>
            <a:t>certificaciones</a:t>
          </a:r>
          <a:r>
            <a:rPr lang="en-US" sz="1800" b="0" dirty="0"/>
            <a:t> </a:t>
          </a:r>
          <a:r>
            <a:rPr lang="en-US" sz="1800" b="0" dirty="0" err="1"/>
            <a:t>vigentes</a:t>
          </a:r>
          <a:r>
            <a:rPr lang="en-US" sz="1800" b="0" dirty="0"/>
            <a:t>?</a:t>
          </a:r>
        </a:p>
      </dgm:t>
    </dgm:pt>
    <dgm:pt modelId="{FE1313E7-6F16-492A-866F-EED75416DA7E}" type="parTrans" cxnId="{DD13DA84-BAC3-491E-8FD9-D65D5E5D8CA6}">
      <dgm:prSet/>
      <dgm:spPr/>
      <dgm:t>
        <a:bodyPr/>
        <a:lstStyle/>
        <a:p>
          <a:endParaRPr lang="es-ES_tradnl"/>
        </a:p>
      </dgm:t>
    </dgm:pt>
    <dgm:pt modelId="{A9190733-4BCE-4C3F-897B-9FB7BEF0E9D4}" type="sibTrans" cxnId="{DD13DA84-BAC3-491E-8FD9-D65D5E5D8CA6}">
      <dgm:prSet/>
      <dgm:spPr/>
      <dgm:t>
        <a:bodyPr/>
        <a:lstStyle/>
        <a:p>
          <a:endParaRPr lang="es-ES_tradnl"/>
        </a:p>
      </dgm:t>
    </dgm:pt>
    <dgm:pt modelId="{22F89491-8FB4-401D-8099-C4666138C6CC}">
      <dgm:prSet phldrT="[Text]" custT="1"/>
      <dgm:spPr/>
      <dgm:t>
        <a:bodyPr/>
        <a:lstStyle/>
        <a:p>
          <a:r>
            <a:rPr lang="en-US" sz="1800" b="0" dirty="0"/>
            <a:t>¿</a:t>
          </a:r>
          <a:r>
            <a:rPr lang="en-US" sz="1800" b="0" dirty="0" err="1"/>
            <a:t>Qué</a:t>
          </a:r>
          <a:r>
            <a:rPr lang="en-US" sz="1800" b="0" dirty="0"/>
            <a:t> </a:t>
          </a:r>
          <a:r>
            <a:rPr lang="en-US" sz="1800" b="0" dirty="0" err="1"/>
            <a:t>cantidad</a:t>
          </a:r>
          <a:r>
            <a:rPr lang="en-US" sz="1800" b="0" dirty="0"/>
            <a:t> de </a:t>
          </a:r>
          <a:r>
            <a:rPr lang="en-US" sz="1800" b="0" dirty="0" err="1"/>
            <a:t>incentivo</a:t>
          </a:r>
          <a:r>
            <a:rPr lang="en-US" sz="1800" b="0" dirty="0"/>
            <a:t> </a:t>
          </a:r>
          <a:r>
            <a:rPr lang="en-US" sz="1800" b="0" dirty="0" err="1"/>
            <a:t>necesitaré</a:t>
          </a:r>
          <a:r>
            <a:rPr lang="en-US" sz="1800" b="0" dirty="0"/>
            <a:t>?</a:t>
          </a:r>
        </a:p>
      </dgm:t>
    </dgm:pt>
    <dgm:pt modelId="{763CEDB7-5E16-4F26-A1CF-D739053C45B6}" type="parTrans" cxnId="{17AE4E89-28AB-4294-B450-D5369BB0805C}">
      <dgm:prSet/>
      <dgm:spPr/>
      <dgm:t>
        <a:bodyPr/>
        <a:lstStyle/>
        <a:p>
          <a:endParaRPr lang="en-US"/>
        </a:p>
      </dgm:t>
    </dgm:pt>
    <dgm:pt modelId="{D53BDE9C-F260-4A68-83A5-2570E1E631B2}" type="sibTrans" cxnId="{17AE4E89-28AB-4294-B450-D5369BB0805C}">
      <dgm:prSet/>
      <dgm:spPr/>
      <dgm:t>
        <a:bodyPr/>
        <a:lstStyle/>
        <a:p>
          <a:endParaRPr lang="en-US"/>
        </a:p>
      </dgm:t>
    </dgm:pt>
    <dgm:pt modelId="{CDAEBA7D-807C-4DB4-9640-D8F8975576F5}">
      <dgm:prSet phldrT="[Text]"/>
      <dgm:spPr>
        <a:solidFill>
          <a:schemeClr val="bg2"/>
        </a:solidFill>
      </dgm:spPr>
      <dgm:t>
        <a:bodyPr/>
        <a:lstStyle/>
        <a:p>
          <a:r>
            <a:rPr lang="en-US" b="1" dirty="0"/>
            <a:t>ANALIZAR</a:t>
          </a:r>
        </a:p>
      </dgm:t>
    </dgm:pt>
    <dgm:pt modelId="{9FE07DE2-DB67-468C-A90E-C839C8BB209C}" type="sibTrans" cxnId="{D7432C0A-D1E0-4B18-90D6-5DF3F4BB12D7}">
      <dgm:prSet/>
      <dgm:spPr/>
      <dgm:t>
        <a:bodyPr/>
        <a:lstStyle/>
        <a:p>
          <a:endParaRPr lang="en-US"/>
        </a:p>
      </dgm:t>
    </dgm:pt>
    <dgm:pt modelId="{4B86C779-3C35-4C92-8BDE-92B9BC194136}" type="parTrans" cxnId="{D7432C0A-D1E0-4B18-90D6-5DF3F4BB12D7}">
      <dgm:prSet/>
      <dgm:spPr/>
      <dgm:t>
        <a:bodyPr/>
        <a:lstStyle/>
        <a:p>
          <a:endParaRPr lang="en-US"/>
        </a:p>
      </dgm:t>
    </dgm:pt>
    <dgm:pt modelId="{A7E86456-DC8D-48F0-BD51-675EED95C669}" type="pres">
      <dgm:prSet presAssocID="{2AACDD00-A913-4AF4-A3F9-435991D60EB1}" presName="Name0" presStyleCnt="0">
        <dgm:presLayoutVars>
          <dgm:dir/>
          <dgm:animLvl val="lvl"/>
          <dgm:resizeHandles val="exact"/>
        </dgm:presLayoutVars>
      </dgm:prSet>
      <dgm:spPr/>
    </dgm:pt>
    <dgm:pt modelId="{D6595789-CC25-4BFA-9422-5F465B419E99}" type="pres">
      <dgm:prSet presAssocID="{CDAEBA7D-807C-4DB4-9640-D8F8975576F5}" presName="linNode" presStyleCnt="0"/>
      <dgm:spPr/>
    </dgm:pt>
    <dgm:pt modelId="{9E3BDA27-9048-4A64-BD9E-13E5127D1EDF}" type="pres">
      <dgm:prSet presAssocID="{CDAEBA7D-807C-4DB4-9640-D8F8975576F5}" presName="parentText" presStyleLbl="node1" presStyleIdx="0" presStyleCnt="3">
        <dgm:presLayoutVars>
          <dgm:chMax val="1"/>
          <dgm:bulletEnabled val="1"/>
        </dgm:presLayoutVars>
      </dgm:prSet>
      <dgm:spPr/>
    </dgm:pt>
    <dgm:pt modelId="{8E43DFB4-5423-4A07-B24A-9C2945409E9B}" type="pres">
      <dgm:prSet presAssocID="{CDAEBA7D-807C-4DB4-9640-D8F8975576F5}" presName="descendantText" presStyleLbl="alignAccFollowNode1" presStyleIdx="0" presStyleCnt="3">
        <dgm:presLayoutVars>
          <dgm:bulletEnabled val="1"/>
        </dgm:presLayoutVars>
      </dgm:prSet>
      <dgm:spPr/>
    </dgm:pt>
    <dgm:pt modelId="{A6B9D38B-D4AB-4AD8-B20C-3CA2EEBEFE95}" type="pres">
      <dgm:prSet presAssocID="{9FE07DE2-DB67-468C-A90E-C839C8BB209C}" presName="sp" presStyleCnt="0"/>
      <dgm:spPr/>
    </dgm:pt>
    <dgm:pt modelId="{5C4DB942-7BB5-4225-AD50-99B1CE415518}" type="pres">
      <dgm:prSet presAssocID="{677CA867-6C65-4408-8FD7-9721E0A3C5EC}" presName="linNode" presStyleCnt="0"/>
      <dgm:spPr/>
    </dgm:pt>
    <dgm:pt modelId="{B7C60AA1-6970-4902-9CBF-204FE1A41D42}" type="pres">
      <dgm:prSet presAssocID="{677CA867-6C65-4408-8FD7-9721E0A3C5EC}" presName="parentText" presStyleLbl="node1" presStyleIdx="1" presStyleCnt="3">
        <dgm:presLayoutVars>
          <dgm:chMax val="1"/>
          <dgm:bulletEnabled val="1"/>
        </dgm:presLayoutVars>
      </dgm:prSet>
      <dgm:spPr/>
    </dgm:pt>
    <dgm:pt modelId="{F7B48BAA-2D4E-449E-B630-C09C9828DCFD}" type="pres">
      <dgm:prSet presAssocID="{677CA867-6C65-4408-8FD7-9721E0A3C5EC}" presName="descendantText" presStyleLbl="alignAccFollowNode1" presStyleIdx="1" presStyleCnt="3" custScaleY="146110">
        <dgm:presLayoutVars>
          <dgm:bulletEnabled val="1"/>
        </dgm:presLayoutVars>
      </dgm:prSet>
      <dgm:spPr/>
    </dgm:pt>
    <dgm:pt modelId="{38596941-6F79-4C82-9F7B-4EE00AA31C7C}" type="pres">
      <dgm:prSet presAssocID="{3072EA89-16AB-40FD-BD1F-9A1797645F41}" presName="sp" presStyleCnt="0"/>
      <dgm:spPr/>
    </dgm:pt>
    <dgm:pt modelId="{91113DE4-FA92-42BD-9D5C-4F2A83675667}" type="pres">
      <dgm:prSet presAssocID="{F883AAB8-D932-4C28-BBE5-9D2D155A11FE}" presName="linNode" presStyleCnt="0"/>
      <dgm:spPr/>
    </dgm:pt>
    <dgm:pt modelId="{1D43A007-3A31-4167-99E5-1051DABE6B97}" type="pres">
      <dgm:prSet presAssocID="{F883AAB8-D932-4C28-BBE5-9D2D155A11FE}" presName="parentText" presStyleLbl="node1" presStyleIdx="2" presStyleCnt="3">
        <dgm:presLayoutVars>
          <dgm:chMax val="1"/>
          <dgm:bulletEnabled val="1"/>
        </dgm:presLayoutVars>
      </dgm:prSet>
      <dgm:spPr/>
    </dgm:pt>
    <dgm:pt modelId="{5D9032D9-680E-460C-87FF-6434B095D86B}" type="pres">
      <dgm:prSet presAssocID="{F883AAB8-D932-4C28-BBE5-9D2D155A11FE}" presName="descendantText" presStyleLbl="alignAccFollowNode1" presStyleIdx="2" presStyleCnt="3" custScaleY="119801">
        <dgm:presLayoutVars>
          <dgm:bulletEnabled val="1"/>
        </dgm:presLayoutVars>
      </dgm:prSet>
      <dgm:spPr/>
    </dgm:pt>
  </dgm:ptLst>
  <dgm:cxnLst>
    <dgm:cxn modelId="{6D7A3405-2726-4B56-A6EA-9106380D30BD}" type="presOf" srcId="{677CA867-6C65-4408-8FD7-9721E0A3C5EC}" destId="{B7C60AA1-6970-4902-9CBF-204FE1A41D42}" srcOrd="0" destOrd="0" presId="urn:microsoft.com/office/officeart/2005/8/layout/vList5"/>
    <dgm:cxn modelId="{D7432C0A-D1E0-4B18-90D6-5DF3F4BB12D7}" srcId="{2AACDD00-A913-4AF4-A3F9-435991D60EB1}" destId="{CDAEBA7D-807C-4DB4-9640-D8F8975576F5}" srcOrd="0" destOrd="0" parTransId="{4B86C779-3C35-4C92-8BDE-92B9BC194136}" sibTransId="{9FE07DE2-DB67-468C-A90E-C839C8BB209C}"/>
    <dgm:cxn modelId="{F19DA511-BB47-47F7-AD40-872B19FCE84B}" srcId="{2AACDD00-A913-4AF4-A3F9-435991D60EB1}" destId="{F883AAB8-D932-4C28-BBE5-9D2D155A11FE}" srcOrd="2" destOrd="0" parTransId="{A5147285-BA7B-4D4A-97F3-4E71E23AE6E5}" sibTransId="{0CDEEBE8-718D-467C-B168-694FE6E1D2BB}"/>
    <dgm:cxn modelId="{452EAD12-3B26-4702-B893-E30598E8F7B9}" srcId="{CDAEBA7D-807C-4DB4-9640-D8F8975576F5}" destId="{862BB18C-8AAF-448E-818E-AA82963F638F}" srcOrd="2" destOrd="0" parTransId="{7C117D25-E768-4262-8239-C613F0F0F7BD}" sibTransId="{F5DBFB41-71AE-4632-AA52-A033B6E9F2A7}"/>
    <dgm:cxn modelId="{F99DB725-4567-4F2F-8114-E1F884B930B2}" type="presOf" srcId="{876F21EC-C11F-416B-991C-67F9526451BE}" destId="{8E43DFB4-5423-4A07-B24A-9C2945409E9B}" srcOrd="0" destOrd="0" presId="urn:microsoft.com/office/officeart/2005/8/layout/vList5"/>
    <dgm:cxn modelId="{A8594260-4D85-4643-847E-D2032D6790EB}" srcId="{CDAEBA7D-807C-4DB4-9640-D8F8975576F5}" destId="{876F21EC-C11F-416B-991C-67F9526451BE}" srcOrd="0" destOrd="0" parTransId="{6F038D3C-D62C-4D49-9433-62CEA3AC1D58}" sibTransId="{AF6C9912-FAF9-4179-9B31-79B1C2A80F90}"/>
    <dgm:cxn modelId="{5B2F9664-0DB5-42B9-8649-86191DCD04AF}" type="presOf" srcId="{63A1EEC5-29B9-401D-B058-9A23E83DE661}" destId="{8E43DFB4-5423-4A07-B24A-9C2945409E9B}" srcOrd="0" destOrd="1" presId="urn:microsoft.com/office/officeart/2005/8/layout/vList5"/>
    <dgm:cxn modelId="{80B59346-85DA-4749-9DA6-CBB09F72DA4E}" srcId="{2AACDD00-A913-4AF4-A3F9-435991D60EB1}" destId="{677CA867-6C65-4408-8FD7-9721E0A3C5EC}" srcOrd="1" destOrd="0" parTransId="{BFC9977B-6936-4F50-95A0-EB404F29731D}" sibTransId="{3072EA89-16AB-40FD-BD1F-9A1797645F41}"/>
    <dgm:cxn modelId="{5B680F6D-1D6E-490B-BCFB-BDFAEC334CE9}" type="presOf" srcId="{B0AD34E7-AD5F-4819-A2CC-1266D22F7128}" destId="{F7B48BAA-2D4E-449E-B630-C09C9828DCFD}" srcOrd="0" destOrd="0" presId="urn:microsoft.com/office/officeart/2005/8/layout/vList5"/>
    <dgm:cxn modelId="{E87E2F7F-DE7F-4AFE-BD69-A80749406F23}" type="presOf" srcId="{5F60F9AA-1CAA-4744-9000-D52C51785AF1}" destId="{F7B48BAA-2D4E-449E-B630-C09C9828DCFD}" srcOrd="0" destOrd="2" presId="urn:microsoft.com/office/officeart/2005/8/layout/vList5"/>
    <dgm:cxn modelId="{4E7D627F-A714-4C8C-831C-71D765B7A342}" srcId="{CDAEBA7D-807C-4DB4-9640-D8F8975576F5}" destId="{63A1EEC5-29B9-401D-B058-9A23E83DE661}" srcOrd="1" destOrd="0" parTransId="{7AB97925-7D1F-4216-8AC3-A6FBF05EB220}" sibTransId="{2C9939BA-4B83-44EA-ADD2-322BA5087E54}"/>
    <dgm:cxn modelId="{DD13DA84-BAC3-491E-8FD9-D65D5E5D8CA6}" srcId="{F883AAB8-D932-4C28-BBE5-9D2D155A11FE}" destId="{FE2641B8-1BEA-45A6-B6E2-85EA70BC333C}" srcOrd="2" destOrd="0" parTransId="{FE1313E7-6F16-492A-866F-EED75416DA7E}" sibTransId="{A9190733-4BCE-4C3F-897B-9FB7BEF0E9D4}"/>
    <dgm:cxn modelId="{50D2B187-78A1-4E33-8B5E-8DCA3EBB8941}" srcId="{F883AAB8-D932-4C28-BBE5-9D2D155A11FE}" destId="{6021E6C3-ABC1-40B9-9E68-45347E79A5EA}" srcOrd="1" destOrd="0" parTransId="{6C46BDF5-0DC1-4306-AC1C-C6F5786FA260}" sibTransId="{BD8AB5BC-0D85-4552-BF83-A36BAAB4703F}"/>
    <dgm:cxn modelId="{17AE4E89-28AB-4294-B450-D5369BB0805C}" srcId="{677CA867-6C65-4408-8FD7-9721E0A3C5EC}" destId="{22F89491-8FB4-401D-8099-C4666138C6CC}" srcOrd="1" destOrd="0" parTransId="{763CEDB7-5E16-4F26-A1CF-D739053C45B6}" sibTransId="{D53BDE9C-F260-4A68-83A5-2570E1E631B2}"/>
    <dgm:cxn modelId="{093E269C-1D9A-45D7-AD10-0540324C87A6}" type="presOf" srcId="{862BB18C-8AAF-448E-818E-AA82963F638F}" destId="{8E43DFB4-5423-4A07-B24A-9C2945409E9B}" srcOrd="0" destOrd="2" presId="urn:microsoft.com/office/officeart/2005/8/layout/vList5"/>
    <dgm:cxn modelId="{801C6A9C-723B-466D-8E5C-D33EF791D7D0}" type="presOf" srcId="{CDAEBA7D-807C-4DB4-9640-D8F8975576F5}" destId="{9E3BDA27-9048-4A64-BD9E-13E5127D1EDF}" srcOrd="0" destOrd="0" presId="urn:microsoft.com/office/officeart/2005/8/layout/vList5"/>
    <dgm:cxn modelId="{987BCAA8-73F8-4337-8905-C427BC980ED9}" type="presOf" srcId="{FE2641B8-1BEA-45A6-B6E2-85EA70BC333C}" destId="{5D9032D9-680E-460C-87FF-6434B095D86B}" srcOrd="0" destOrd="2" presId="urn:microsoft.com/office/officeart/2005/8/layout/vList5"/>
    <dgm:cxn modelId="{88E49AB3-F511-4220-9A32-E94AF4EB85FE}" type="presOf" srcId="{6021E6C3-ABC1-40B9-9E68-45347E79A5EA}" destId="{5D9032D9-680E-460C-87FF-6434B095D86B}" srcOrd="0" destOrd="1" presId="urn:microsoft.com/office/officeart/2005/8/layout/vList5"/>
    <dgm:cxn modelId="{6C93E6B5-384D-4B2F-A312-8B36DB591F75}" type="presOf" srcId="{22F89491-8FB4-401D-8099-C4666138C6CC}" destId="{F7B48BAA-2D4E-449E-B630-C09C9828DCFD}" srcOrd="0" destOrd="1" presId="urn:microsoft.com/office/officeart/2005/8/layout/vList5"/>
    <dgm:cxn modelId="{C14F7AB7-EE8F-4CFE-8195-347CC6D4D407}" srcId="{677CA867-6C65-4408-8FD7-9721E0A3C5EC}" destId="{B0AD34E7-AD5F-4819-A2CC-1266D22F7128}" srcOrd="0" destOrd="0" parTransId="{AC6DC8D2-513F-47FB-8764-93BA6FC53EBC}" sibTransId="{96C50E09-0E25-4BF9-BF0F-A23B1B48D5A5}"/>
    <dgm:cxn modelId="{46102EB8-3DBE-4813-A21D-17D1DF316622}" srcId="{F883AAB8-D932-4C28-BBE5-9D2D155A11FE}" destId="{4AC44FE1-298A-4F42-8D2E-99E0AAC1AB1B}" srcOrd="0" destOrd="0" parTransId="{8AC43DD9-D083-4457-AD9C-9B5B26D74320}" sibTransId="{D51C6080-9989-42F6-9071-5FF950DD35DD}"/>
    <dgm:cxn modelId="{BAC342BA-6CD3-416F-A3DD-190F5D4D01C8}" type="presOf" srcId="{F883AAB8-D932-4C28-BBE5-9D2D155A11FE}" destId="{1D43A007-3A31-4167-99E5-1051DABE6B97}" srcOrd="0" destOrd="0" presId="urn:microsoft.com/office/officeart/2005/8/layout/vList5"/>
    <dgm:cxn modelId="{0EA76EBD-2DB9-4876-A96E-3A29682E1753}" srcId="{677CA867-6C65-4408-8FD7-9721E0A3C5EC}" destId="{5F60F9AA-1CAA-4744-9000-D52C51785AF1}" srcOrd="2" destOrd="0" parTransId="{DE996DB2-2006-4640-A5F9-314229F191FA}" sibTransId="{1D88F18C-A8F8-4E2E-BAB5-63635D29993A}"/>
    <dgm:cxn modelId="{C80DBABE-7783-43E9-8218-912B2E83C8F3}" type="presOf" srcId="{2AACDD00-A913-4AF4-A3F9-435991D60EB1}" destId="{A7E86456-DC8D-48F0-BD51-675EED95C669}" srcOrd="0" destOrd="0" presId="urn:microsoft.com/office/officeart/2005/8/layout/vList5"/>
    <dgm:cxn modelId="{51C429EC-D6EA-4139-A481-6B95CF4B8DAF}" type="presOf" srcId="{4AC44FE1-298A-4F42-8D2E-99E0AAC1AB1B}" destId="{5D9032D9-680E-460C-87FF-6434B095D86B}" srcOrd="0" destOrd="0" presId="urn:microsoft.com/office/officeart/2005/8/layout/vList5"/>
    <dgm:cxn modelId="{EF005A90-FB08-4E8F-82EA-8CE1F1BA4A01}" type="presParOf" srcId="{A7E86456-DC8D-48F0-BD51-675EED95C669}" destId="{D6595789-CC25-4BFA-9422-5F465B419E99}" srcOrd="0" destOrd="0" presId="urn:microsoft.com/office/officeart/2005/8/layout/vList5"/>
    <dgm:cxn modelId="{16395C48-49C5-4483-BA33-AC4E1FD2D85A}" type="presParOf" srcId="{D6595789-CC25-4BFA-9422-5F465B419E99}" destId="{9E3BDA27-9048-4A64-BD9E-13E5127D1EDF}" srcOrd="0" destOrd="0" presId="urn:microsoft.com/office/officeart/2005/8/layout/vList5"/>
    <dgm:cxn modelId="{01C5414F-400B-4C76-913B-04DFE218E281}" type="presParOf" srcId="{D6595789-CC25-4BFA-9422-5F465B419E99}" destId="{8E43DFB4-5423-4A07-B24A-9C2945409E9B}" srcOrd="1" destOrd="0" presId="urn:microsoft.com/office/officeart/2005/8/layout/vList5"/>
    <dgm:cxn modelId="{CF22A022-3326-4307-84AC-FF429DFA1EB4}" type="presParOf" srcId="{A7E86456-DC8D-48F0-BD51-675EED95C669}" destId="{A6B9D38B-D4AB-4AD8-B20C-3CA2EEBEFE95}" srcOrd="1" destOrd="0" presId="urn:microsoft.com/office/officeart/2005/8/layout/vList5"/>
    <dgm:cxn modelId="{BB52FC15-C964-4F87-8478-2308CBFE1491}" type="presParOf" srcId="{A7E86456-DC8D-48F0-BD51-675EED95C669}" destId="{5C4DB942-7BB5-4225-AD50-99B1CE415518}" srcOrd="2" destOrd="0" presId="urn:microsoft.com/office/officeart/2005/8/layout/vList5"/>
    <dgm:cxn modelId="{B60CA279-5077-4B3D-9E18-E035A6DFCF64}" type="presParOf" srcId="{5C4DB942-7BB5-4225-AD50-99B1CE415518}" destId="{B7C60AA1-6970-4902-9CBF-204FE1A41D42}" srcOrd="0" destOrd="0" presId="urn:microsoft.com/office/officeart/2005/8/layout/vList5"/>
    <dgm:cxn modelId="{5E120550-8DDA-47E9-86F8-12576EEB2D84}" type="presParOf" srcId="{5C4DB942-7BB5-4225-AD50-99B1CE415518}" destId="{F7B48BAA-2D4E-449E-B630-C09C9828DCFD}" srcOrd="1" destOrd="0" presId="urn:microsoft.com/office/officeart/2005/8/layout/vList5"/>
    <dgm:cxn modelId="{2322243F-3DF9-450A-9BD4-B394C66414B3}" type="presParOf" srcId="{A7E86456-DC8D-48F0-BD51-675EED95C669}" destId="{38596941-6F79-4C82-9F7B-4EE00AA31C7C}" srcOrd="3" destOrd="0" presId="urn:microsoft.com/office/officeart/2005/8/layout/vList5"/>
    <dgm:cxn modelId="{E003A39E-F85E-492A-943B-BE9418E2F0F7}" type="presParOf" srcId="{A7E86456-DC8D-48F0-BD51-675EED95C669}" destId="{91113DE4-FA92-42BD-9D5C-4F2A83675667}" srcOrd="4" destOrd="0" presId="urn:microsoft.com/office/officeart/2005/8/layout/vList5"/>
    <dgm:cxn modelId="{A358F536-A328-45CB-AB44-59D2CD58739E}" type="presParOf" srcId="{91113DE4-FA92-42BD-9D5C-4F2A83675667}" destId="{1D43A007-3A31-4167-99E5-1051DABE6B97}" srcOrd="0" destOrd="0" presId="urn:microsoft.com/office/officeart/2005/8/layout/vList5"/>
    <dgm:cxn modelId="{5854C5B1-8E58-4CD4-9435-E25735F121CD}" type="presParOf" srcId="{91113DE4-FA92-42BD-9D5C-4F2A83675667}" destId="{5D9032D9-680E-460C-87FF-6434B095D86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F65489A-EA1F-47BD-8D72-9147D63820B5}" type="doc">
      <dgm:prSet loTypeId="urn:microsoft.com/office/officeart/2005/8/layout/process5" loCatId="process" qsTypeId="urn:microsoft.com/office/officeart/2005/8/quickstyle/3d3" qsCatId="3D" csTypeId="urn:microsoft.com/office/officeart/2005/8/colors/colorful1" csCatId="colorful" phldr="1"/>
      <dgm:spPr/>
      <dgm:t>
        <a:bodyPr/>
        <a:lstStyle/>
        <a:p>
          <a:endParaRPr lang="en-US"/>
        </a:p>
      </dgm:t>
    </dgm:pt>
    <dgm:pt modelId="{21945D96-CD1A-462A-8D6F-64176D865B60}">
      <dgm:prSet phldrT="[Text]"/>
      <dgm:spPr>
        <a:solidFill>
          <a:srgbClr val="FF00FF">
            <a:alpha val="38000"/>
          </a:srgbClr>
        </a:solidFill>
      </dgm:spPr>
      <dgm:t>
        <a:bodyPr/>
        <a:lstStyle/>
        <a:p>
          <a:r>
            <a:rPr lang="en-US" b="1" dirty="0">
              <a:solidFill>
                <a:schemeClr val="tx1"/>
              </a:solidFill>
            </a:rPr>
            <a:t>Aviso Público </a:t>
          </a:r>
          <a:r>
            <a:rPr lang="en-US" b="1" dirty="0" err="1">
              <a:solidFill>
                <a:schemeClr val="tx1"/>
              </a:solidFill>
            </a:rPr>
            <a:t>Disponibilidad</a:t>
          </a:r>
          <a:r>
            <a:rPr lang="en-US" b="1" dirty="0">
              <a:solidFill>
                <a:schemeClr val="tx1"/>
              </a:solidFill>
            </a:rPr>
            <a:t> de </a:t>
          </a:r>
          <a:r>
            <a:rPr lang="en-US" b="1" dirty="0" err="1">
              <a:solidFill>
                <a:schemeClr val="tx1"/>
              </a:solidFill>
            </a:rPr>
            <a:t>Fondos</a:t>
          </a:r>
          <a:endParaRPr lang="en-US" b="1" dirty="0">
            <a:solidFill>
              <a:schemeClr val="tx1"/>
            </a:solidFill>
          </a:endParaRPr>
        </a:p>
      </dgm:t>
    </dgm:pt>
    <dgm:pt modelId="{553D2F96-A456-488A-9D41-1322DCD89749}" type="parTrans" cxnId="{6E5C83A2-F108-47B4-8252-FC073D0779C4}">
      <dgm:prSet/>
      <dgm:spPr/>
      <dgm:t>
        <a:bodyPr/>
        <a:lstStyle/>
        <a:p>
          <a:endParaRPr lang="en-US"/>
        </a:p>
      </dgm:t>
    </dgm:pt>
    <dgm:pt modelId="{8CCE4ED6-B799-4E29-9412-95B237E29B6C}" type="sibTrans" cxnId="{6E5C83A2-F108-47B4-8252-FC073D0779C4}">
      <dgm:prSet/>
      <dgm:spPr/>
      <dgm:t>
        <a:bodyPr/>
        <a:lstStyle/>
        <a:p>
          <a:endParaRPr lang="en-US"/>
        </a:p>
      </dgm:t>
    </dgm:pt>
    <dgm:pt modelId="{82F1A41B-ED0C-4B82-A0C2-097738CCC56E}">
      <dgm:prSet phldrT="[Text]"/>
      <dgm:spPr>
        <a:solidFill>
          <a:schemeClr val="bg2">
            <a:lumMod val="75000"/>
          </a:schemeClr>
        </a:solidFill>
      </dgm:spPr>
      <dgm:t>
        <a:bodyPr/>
        <a:lstStyle/>
        <a:p>
          <a:r>
            <a:rPr lang="en-US" b="1" dirty="0" err="1">
              <a:solidFill>
                <a:schemeClr val="tx1"/>
              </a:solidFill>
            </a:rPr>
            <a:t>Cursos</a:t>
          </a:r>
          <a:r>
            <a:rPr lang="en-US" b="1" dirty="0">
              <a:solidFill>
                <a:schemeClr val="tx1"/>
              </a:solidFill>
            </a:rPr>
            <a:t> </a:t>
          </a:r>
          <a:r>
            <a:rPr lang="en-US" b="1" dirty="0" err="1">
              <a:solidFill>
                <a:schemeClr val="tx1"/>
              </a:solidFill>
            </a:rPr>
            <a:t>orientación</a:t>
          </a:r>
          <a:r>
            <a:rPr lang="en-US" b="1" dirty="0">
              <a:solidFill>
                <a:schemeClr val="tx1"/>
              </a:solidFill>
            </a:rPr>
            <a:t> a </a:t>
          </a:r>
          <a:r>
            <a:rPr lang="en-US" b="1" dirty="0" err="1">
              <a:solidFill>
                <a:schemeClr val="tx1"/>
              </a:solidFill>
            </a:rPr>
            <a:t>patronos</a:t>
          </a:r>
          <a:endParaRPr lang="en-US" b="1" dirty="0">
            <a:solidFill>
              <a:schemeClr val="tx1"/>
            </a:solidFill>
          </a:endParaRPr>
        </a:p>
      </dgm:t>
    </dgm:pt>
    <dgm:pt modelId="{7653FDBE-6608-4A34-9A6B-33E7A7CBE9EA}" type="parTrans" cxnId="{5765F0D2-6D51-4D2F-AEE0-A52B1DAEB636}">
      <dgm:prSet/>
      <dgm:spPr/>
      <dgm:t>
        <a:bodyPr/>
        <a:lstStyle/>
        <a:p>
          <a:endParaRPr lang="en-US"/>
        </a:p>
      </dgm:t>
    </dgm:pt>
    <dgm:pt modelId="{BC26B7D5-F3AA-43D2-A452-7FA442612A97}" type="sibTrans" cxnId="{5765F0D2-6D51-4D2F-AEE0-A52B1DAEB636}">
      <dgm:prSet/>
      <dgm:spPr/>
      <dgm:t>
        <a:bodyPr/>
        <a:lstStyle/>
        <a:p>
          <a:endParaRPr lang="en-US"/>
        </a:p>
      </dgm:t>
    </dgm:pt>
    <dgm:pt modelId="{502D1CCD-CD83-4DF4-AB6E-79EA030C10FE}">
      <dgm:prSet phldrT="[Text]"/>
      <dgm:spPr>
        <a:solidFill>
          <a:srgbClr val="FF0000">
            <a:alpha val="45000"/>
          </a:srgbClr>
        </a:solidFill>
      </dgm:spPr>
      <dgm:t>
        <a:bodyPr/>
        <a:lstStyle/>
        <a:p>
          <a:r>
            <a:rPr lang="en-US" b="1" dirty="0" err="1">
              <a:solidFill>
                <a:schemeClr val="tx1"/>
              </a:solidFill>
            </a:rPr>
            <a:t>Radicación</a:t>
          </a:r>
          <a:r>
            <a:rPr lang="en-US" b="1" dirty="0">
              <a:solidFill>
                <a:schemeClr val="tx1"/>
              </a:solidFill>
            </a:rPr>
            <a:t> </a:t>
          </a:r>
          <a:r>
            <a:rPr lang="en-US" b="1" dirty="0" err="1">
              <a:solidFill>
                <a:schemeClr val="tx1"/>
              </a:solidFill>
            </a:rPr>
            <a:t>propuestas</a:t>
          </a:r>
          <a:endParaRPr lang="en-US" b="1" dirty="0">
            <a:solidFill>
              <a:schemeClr val="tx1"/>
            </a:solidFill>
          </a:endParaRPr>
        </a:p>
      </dgm:t>
    </dgm:pt>
    <dgm:pt modelId="{8BBB011A-6E75-4D8A-95B3-863B2CFB692A}" type="parTrans" cxnId="{909A85E4-46E2-4DEF-BC92-7E4EC59625FA}">
      <dgm:prSet/>
      <dgm:spPr/>
      <dgm:t>
        <a:bodyPr/>
        <a:lstStyle/>
        <a:p>
          <a:endParaRPr lang="en-US"/>
        </a:p>
      </dgm:t>
    </dgm:pt>
    <dgm:pt modelId="{E8BB3374-EFB9-49E1-A28F-8C40985618BB}" type="sibTrans" cxnId="{909A85E4-46E2-4DEF-BC92-7E4EC59625FA}">
      <dgm:prSet/>
      <dgm:spPr/>
      <dgm:t>
        <a:bodyPr/>
        <a:lstStyle/>
        <a:p>
          <a:endParaRPr lang="en-US"/>
        </a:p>
      </dgm:t>
    </dgm:pt>
    <dgm:pt modelId="{D8FC6B95-4E5B-4DB1-B7A8-DF8EEACF1A63}">
      <dgm:prSet phldrT="[Text]"/>
      <dgm:spPr/>
      <dgm:t>
        <a:bodyPr/>
        <a:lstStyle/>
        <a:p>
          <a:r>
            <a:rPr lang="en-US" b="1" dirty="0">
              <a:solidFill>
                <a:schemeClr val="tx1"/>
              </a:solidFill>
            </a:rPr>
            <a:t>Pre </a:t>
          </a:r>
          <a:r>
            <a:rPr lang="en-US" b="1" dirty="0" err="1">
              <a:solidFill>
                <a:schemeClr val="tx1"/>
              </a:solidFill>
            </a:rPr>
            <a:t>evaluación</a:t>
          </a:r>
          <a:r>
            <a:rPr lang="en-US" b="1" dirty="0">
              <a:solidFill>
                <a:schemeClr val="tx1"/>
              </a:solidFill>
            </a:rPr>
            <a:t> de </a:t>
          </a:r>
          <a:r>
            <a:rPr lang="en-US" b="1" dirty="0" err="1">
              <a:solidFill>
                <a:schemeClr val="tx1"/>
              </a:solidFill>
            </a:rPr>
            <a:t>propuestas</a:t>
          </a:r>
          <a:endParaRPr lang="en-US" b="1" dirty="0">
            <a:solidFill>
              <a:schemeClr val="tx1"/>
            </a:solidFill>
          </a:endParaRPr>
        </a:p>
      </dgm:t>
    </dgm:pt>
    <dgm:pt modelId="{B66F565F-52F4-4DEF-91A3-3EEB8DB7472A}" type="parTrans" cxnId="{2CA65D45-A009-474B-BE1B-EAF2DA5EAE70}">
      <dgm:prSet/>
      <dgm:spPr/>
      <dgm:t>
        <a:bodyPr/>
        <a:lstStyle/>
        <a:p>
          <a:endParaRPr lang="en-US"/>
        </a:p>
      </dgm:t>
    </dgm:pt>
    <dgm:pt modelId="{0F407FC0-5076-4046-A59E-E1A27592A6DB}" type="sibTrans" cxnId="{2CA65D45-A009-474B-BE1B-EAF2DA5EAE70}">
      <dgm:prSet/>
      <dgm:spPr/>
      <dgm:t>
        <a:bodyPr/>
        <a:lstStyle/>
        <a:p>
          <a:endParaRPr lang="en-US"/>
        </a:p>
      </dgm:t>
    </dgm:pt>
    <dgm:pt modelId="{2E595652-3F51-430A-B22C-E5820D0FAF44}">
      <dgm:prSet phldrT="[Text]"/>
      <dgm:spPr>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lin ang="8100000" scaled="1"/>
          <a:tileRect/>
        </a:gradFill>
      </dgm:spPr>
      <dgm:t>
        <a:bodyPr/>
        <a:lstStyle/>
        <a:p>
          <a:r>
            <a:rPr lang="en-US" b="1" dirty="0">
              <a:solidFill>
                <a:schemeClr val="tx1"/>
              </a:solidFill>
            </a:rPr>
            <a:t>Junta </a:t>
          </a:r>
          <a:r>
            <a:rPr lang="en-US" b="1" dirty="0" err="1">
              <a:solidFill>
                <a:schemeClr val="tx1"/>
              </a:solidFill>
            </a:rPr>
            <a:t>Consultiva</a:t>
          </a:r>
          <a:r>
            <a:rPr lang="en-US" b="1" dirty="0">
              <a:solidFill>
                <a:schemeClr val="tx1"/>
              </a:solidFill>
            </a:rPr>
            <a:t> / </a:t>
          </a:r>
          <a:r>
            <a:rPr lang="en-US" b="1" dirty="0" err="1">
              <a:solidFill>
                <a:schemeClr val="tx1"/>
              </a:solidFill>
            </a:rPr>
            <a:t>Evalúa</a:t>
          </a:r>
          <a:r>
            <a:rPr lang="en-US" b="1" dirty="0">
              <a:solidFill>
                <a:schemeClr val="tx1"/>
              </a:solidFill>
            </a:rPr>
            <a:t> y </a:t>
          </a:r>
          <a:r>
            <a:rPr lang="en-US" b="1" dirty="0" err="1">
              <a:solidFill>
                <a:schemeClr val="tx1"/>
              </a:solidFill>
            </a:rPr>
            <a:t>emite</a:t>
          </a:r>
          <a:r>
            <a:rPr lang="en-US" b="1" dirty="0">
              <a:solidFill>
                <a:schemeClr val="tx1"/>
              </a:solidFill>
            </a:rPr>
            <a:t> </a:t>
          </a:r>
          <a:r>
            <a:rPr lang="en-US" b="1" dirty="0" err="1">
              <a:solidFill>
                <a:schemeClr val="tx1"/>
              </a:solidFill>
            </a:rPr>
            <a:t>recomendaciones</a:t>
          </a:r>
          <a:r>
            <a:rPr lang="en-US" b="1" dirty="0">
              <a:solidFill>
                <a:schemeClr val="tx1"/>
              </a:solidFill>
            </a:rPr>
            <a:t> al </a:t>
          </a:r>
          <a:r>
            <a:rPr lang="en-US" b="1" dirty="0" err="1">
              <a:solidFill>
                <a:schemeClr val="tx1"/>
              </a:solidFill>
            </a:rPr>
            <a:t>Secretario</a:t>
          </a:r>
          <a:endParaRPr lang="en-US" b="1" dirty="0">
            <a:solidFill>
              <a:schemeClr val="tx1"/>
            </a:solidFill>
          </a:endParaRPr>
        </a:p>
      </dgm:t>
    </dgm:pt>
    <dgm:pt modelId="{67FD1CD7-565B-45A2-BA6B-908445E30819}" type="parTrans" cxnId="{BBD16699-BF11-4DA5-8911-1DDBE103229E}">
      <dgm:prSet/>
      <dgm:spPr/>
      <dgm:t>
        <a:bodyPr/>
        <a:lstStyle/>
        <a:p>
          <a:endParaRPr lang="en-US"/>
        </a:p>
      </dgm:t>
    </dgm:pt>
    <dgm:pt modelId="{8DCE13DF-DB63-4EE2-81C3-F699BEEEBDAE}" type="sibTrans" cxnId="{BBD16699-BF11-4DA5-8911-1DDBE103229E}">
      <dgm:prSet/>
      <dgm:spPr/>
      <dgm:t>
        <a:bodyPr/>
        <a:lstStyle/>
        <a:p>
          <a:endParaRPr lang="en-US"/>
        </a:p>
      </dgm:t>
    </dgm:pt>
    <dgm:pt modelId="{AC85FA0D-5432-4B4C-BA2A-B3B529924552}">
      <dgm:prSet phldrT="[Text]"/>
      <dgm:spPr>
        <a:solidFill>
          <a:srgbClr val="FF9900"/>
        </a:solidFill>
      </dgm:spPr>
      <dgm:t>
        <a:bodyPr/>
        <a:lstStyle/>
        <a:p>
          <a:r>
            <a:rPr lang="en-US" b="1" dirty="0" err="1">
              <a:solidFill>
                <a:schemeClr val="tx1"/>
              </a:solidFill>
            </a:rPr>
            <a:t>Notificación</a:t>
          </a:r>
          <a:r>
            <a:rPr lang="en-US" b="1" dirty="0">
              <a:solidFill>
                <a:schemeClr val="tx1"/>
              </a:solidFill>
            </a:rPr>
            <a:t> de </a:t>
          </a:r>
          <a:r>
            <a:rPr lang="en-US" b="1" dirty="0" err="1">
              <a:solidFill>
                <a:schemeClr val="tx1"/>
              </a:solidFill>
            </a:rPr>
            <a:t>aprobación</a:t>
          </a:r>
          <a:r>
            <a:rPr lang="en-US" b="1" dirty="0">
              <a:solidFill>
                <a:schemeClr val="tx1"/>
              </a:solidFill>
            </a:rPr>
            <a:t> o </a:t>
          </a:r>
          <a:r>
            <a:rPr lang="en-US" b="1" dirty="0" err="1">
              <a:solidFill>
                <a:schemeClr val="tx1"/>
              </a:solidFill>
            </a:rPr>
            <a:t>denegación</a:t>
          </a:r>
          <a:endParaRPr lang="en-US" b="1" dirty="0">
            <a:solidFill>
              <a:schemeClr val="tx1"/>
            </a:solidFill>
          </a:endParaRPr>
        </a:p>
      </dgm:t>
    </dgm:pt>
    <dgm:pt modelId="{19CD7D9C-25E7-4456-B958-92FFE978BD8F}" type="parTrans" cxnId="{CAF3C0F3-E847-47D3-AA1B-3F1B17C41D00}">
      <dgm:prSet/>
      <dgm:spPr/>
      <dgm:t>
        <a:bodyPr/>
        <a:lstStyle/>
        <a:p>
          <a:endParaRPr lang="en-US"/>
        </a:p>
      </dgm:t>
    </dgm:pt>
    <dgm:pt modelId="{208562CC-AB79-4014-84E5-8DD62B178E82}" type="sibTrans" cxnId="{CAF3C0F3-E847-47D3-AA1B-3F1B17C41D00}">
      <dgm:prSet/>
      <dgm:spPr/>
      <dgm:t>
        <a:bodyPr/>
        <a:lstStyle/>
        <a:p>
          <a:endParaRPr lang="en-US"/>
        </a:p>
      </dgm:t>
    </dgm:pt>
    <dgm:pt modelId="{213FBC16-4F7B-459B-8443-C82FD9B06A34}">
      <dgm:prSet phldrT="[Text]"/>
      <dgm:spPr>
        <a:solidFill>
          <a:srgbClr val="FFFF00"/>
        </a:solidFill>
      </dgm:spPr>
      <dgm:t>
        <a:bodyPr/>
        <a:lstStyle/>
        <a:p>
          <a:r>
            <a:rPr lang="en-US" b="1" dirty="0" err="1">
              <a:solidFill>
                <a:schemeClr val="tx1"/>
              </a:solidFill>
            </a:rPr>
            <a:t>Inspección</a:t>
          </a:r>
          <a:r>
            <a:rPr lang="en-US" b="1" dirty="0">
              <a:solidFill>
                <a:schemeClr val="tx1"/>
              </a:solidFill>
            </a:rPr>
            <a:t> ocular</a:t>
          </a:r>
        </a:p>
      </dgm:t>
    </dgm:pt>
    <dgm:pt modelId="{1956E998-BD0B-4064-A5DB-2AE960805900}" type="parTrans" cxnId="{BB8E9ABD-1FB9-4C15-B4B4-5536CE72DEE2}">
      <dgm:prSet/>
      <dgm:spPr/>
      <dgm:t>
        <a:bodyPr/>
        <a:lstStyle/>
        <a:p>
          <a:endParaRPr lang="en-US"/>
        </a:p>
      </dgm:t>
    </dgm:pt>
    <dgm:pt modelId="{DD118C6B-6D46-48D7-BCCF-62D9628BB564}" type="sibTrans" cxnId="{BB8E9ABD-1FB9-4C15-B4B4-5536CE72DEE2}">
      <dgm:prSet/>
      <dgm:spPr/>
      <dgm:t>
        <a:bodyPr/>
        <a:lstStyle/>
        <a:p>
          <a:endParaRPr lang="en-US"/>
        </a:p>
      </dgm:t>
    </dgm:pt>
    <dgm:pt modelId="{51D9169C-50D3-4E60-BD58-1F58B1155E02}">
      <dgm:prSet phldrT="[Text]"/>
      <dgm:spPr>
        <a:gradFill flip="none" rotWithShape="0">
          <a:gsLst>
            <a:gs pos="0">
              <a:schemeClr val="accent3">
                <a:tint val="66000"/>
                <a:satMod val="160000"/>
              </a:schemeClr>
            </a:gs>
            <a:gs pos="50000">
              <a:schemeClr val="accent3">
                <a:tint val="44500"/>
                <a:satMod val="160000"/>
              </a:schemeClr>
            </a:gs>
            <a:gs pos="100000">
              <a:schemeClr val="accent3">
                <a:tint val="23500"/>
                <a:satMod val="160000"/>
              </a:schemeClr>
            </a:gs>
          </a:gsLst>
          <a:lin ang="0" scaled="1"/>
          <a:tileRect/>
        </a:gradFill>
      </dgm:spPr>
      <dgm:t>
        <a:bodyPr/>
        <a:lstStyle/>
        <a:p>
          <a:r>
            <a:rPr lang="en-US" b="1" dirty="0" err="1">
              <a:solidFill>
                <a:schemeClr val="tx1"/>
              </a:solidFill>
            </a:rPr>
            <a:t>Monitoria</a:t>
          </a:r>
          <a:endParaRPr lang="en-US" b="1" dirty="0">
            <a:solidFill>
              <a:schemeClr val="tx1"/>
            </a:solidFill>
          </a:endParaRPr>
        </a:p>
      </dgm:t>
    </dgm:pt>
    <dgm:pt modelId="{5E74175B-8C53-48C9-A19B-1053F5ECC20B}" type="parTrans" cxnId="{2D031B33-2BD4-4DA4-AA7E-4A427671CC71}">
      <dgm:prSet/>
      <dgm:spPr/>
      <dgm:t>
        <a:bodyPr/>
        <a:lstStyle/>
        <a:p>
          <a:endParaRPr lang="en-US"/>
        </a:p>
      </dgm:t>
    </dgm:pt>
    <dgm:pt modelId="{5AA6AEBD-5C4E-4D2D-B6B7-178C2A5227FE}" type="sibTrans" cxnId="{2D031B33-2BD4-4DA4-AA7E-4A427671CC71}">
      <dgm:prSet/>
      <dgm:spPr/>
      <dgm:t>
        <a:bodyPr/>
        <a:lstStyle/>
        <a:p>
          <a:endParaRPr lang="en-US"/>
        </a:p>
      </dgm:t>
    </dgm:pt>
    <dgm:pt modelId="{B36621E9-0D1E-4A70-875F-E01BD64888C7}">
      <dgm:prSet phldrT="[Text]"/>
      <dgm:spPr>
        <a:solidFill>
          <a:srgbClr val="92D050"/>
        </a:solidFill>
      </dgm:spPr>
      <dgm:t>
        <a:bodyPr/>
        <a:lstStyle/>
        <a:p>
          <a:r>
            <a:rPr lang="en-US" b="1" dirty="0" err="1">
              <a:solidFill>
                <a:schemeClr val="tx1"/>
              </a:solidFill>
            </a:rPr>
            <a:t>Entrevistas</a:t>
          </a:r>
          <a:r>
            <a:rPr lang="en-US" b="1" dirty="0">
              <a:solidFill>
                <a:schemeClr val="tx1"/>
              </a:solidFill>
            </a:rPr>
            <a:t> a </a:t>
          </a:r>
          <a:r>
            <a:rPr lang="en-US" b="1" dirty="0" err="1">
              <a:solidFill>
                <a:schemeClr val="tx1"/>
              </a:solidFill>
            </a:rPr>
            <a:t>participantes</a:t>
          </a:r>
          <a:endParaRPr lang="en-US" b="1" dirty="0">
            <a:solidFill>
              <a:schemeClr val="tx1"/>
            </a:solidFill>
          </a:endParaRPr>
        </a:p>
      </dgm:t>
    </dgm:pt>
    <dgm:pt modelId="{ED471912-606E-4850-9871-DA765D17D75E}" type="parTrans" cxnId="{59DB2274-97D6-41FE-8A73-63F6E4630F32}">
      <dgm:prSet/>
      <dgm:spPr/>
      <dgm:t>
        <a:bodyPr/>
        <a:lstStyle/>
        <a:p>
          <a:endParaRPr lang="en-US"/>
        </a:p>
      </dgm:t>
    </dgm:pt>
    <dgm:pt modelId="{35FA44CE-8C0F-4CC9-9F7E-2E3E3BA9DA20}" type="sibTrans" cxnId="{59DB2274-97D6-41FE-8A73-63F6E4630F32}">
      <dgm:prSet/>
      <dgm:spPr/>
      <dgm:t>
        <a:bodyPr/>
        <a:lstStyle/>
        <a:p>
          <a:endParaRPr lang="en-US"/>
        </a:p>
      </dgm:t>
    </dgm:pt>
    <dgm:pt modelId="{020CEAC2-CA2C-45B7-A1D1-8A76898E0097}">
      <dgm:prSet phldrT="[Text]"/>
      <dgm:spPr/>
      <dgm:t>
        <a:bodyPr/>
        <a:lstStyle/>
        <a:p>
          <a:r>
            <a:rPr lang="en-US" b="1" dirty="0">
              <a:solidFill>
                <a:schemeClr val="tx1"/>
              </a:solidFill>
            </a:rPr>
            <a:t>Informe de </a:t>
          </a:r>
          <a:r>
            <a:rPr lang="en-US" b="1" dirty="0" err="1">
              <a:solidFill>
                <a:schemeClr val="tx1"/>
              </a:solidFill>
            </a:rPr>
            <a:t>Cierre</a:t>
          </a:r>
          <a:r>
            <a:rPr lang="en-US" b="1" dirty="0">
              <a:solidFill>
                <a:schemeClr val="tx1"/>
              </a:solidFill>
            </a:rPr>
            <a:t> del Proyecto de Empleo</a:t>
          </a:r>
        </a:p>
      </dgm:t>
    </dgm:pt>
    <dgm:pt modelId="{639788CB-13D7-492A-811B-4B62E0FE43C4}" type="parTrans" cxnId="{EDD65BBF-03DE-4DEA-8059-238BF5AAB2C0}">
      <dgm:prSet/>
      <dgm:spPr/>
      <dgm:t>
        <a:bodyPr/>
        <a:lstStyle/>
        <a:p>
          <a:endParaRPr lang="en-US"/>
        </a:p>
      </dgm:t>
    </dgm:pt>
    <dgm:pt modelId="{713991AE-71B1-404F-9A73-DA7E824CEB9C}" type="sibTrans" cxnId="{EDD65BBF-03DE-4DEA-8059-238BF5AAB2C0}">
      <dgm:prSet/>
      <dgm:spPr/>
      <dgm:t>
        <a:bodyPr/>
        <a:lstStyle/>
        <a:p>
          <a:endParaRPr lang="en-US"/>
        </a:p>
      </dgm:t>
    </dgm:pt>
    <dgm:pt modelId="{569CF1A1-D883-4D76-A40A-B9D558BF753E}" type="pres">
      <dgm:prSet presAssocID="{DF65489A-EA1F-47BD-8D72-9147D63820B5}" presName="diagram" presStyleCnt="0">
        <dgm:presLayoutVars>
          <dgm:dir/>
          <dgm:resizeHandles val="exact"/>
        </dgm:presLayoutVars>
      </dgm:prSet>
      <dgm:spPr/>
    </dgm:pt>
    <dgm:pt modelId="{37E3A5EE-FAF9-413E-A61A-7109BD5F70AA}" type="pres">
      <dgm:prSet presAssocID="{21945D96-CD1A-462A-8D6F-64176D865B60}" presName="node" presStyleLbl="node1" presStyleIdx="0" presStyleCnt="10">
        <dgm:presLayoutVars>
          <dgm:bulletEnabled val="1"/>
        </dgm:presLayoutVars>
      </dgm:prSet>
      <dgm:spPr/>
    </dgm:pt>
    <dgm:pt modelId="{B6A3F4C1-7E6F-4FF4-B983-8D0E8E7CEF82}" type="pres">
      <dgm:prSet presAssocID="{8CCE4ED6-B799-4E29-9412-95B237E29B6C}" presName="sibTrans" presStyleLbl="sibTrans2D1" presStyleIdx="0" presStyleCnt="9"/>
      <dgm:spPr/>
    </dgm:pt>
    <dgm:pt modelId="{9BB65AF4-EBFA-4D21-80F5-D9F78345D816}" type="pres">
      <dgm:prSet presAssocID="{8CCE4ED6-B799-4E29-9412-95B237E29B6C}" presName="connectorText" presStyleLbl="sibTrans2D1" presStyleIdx="0" presStyleCnt="9"/>
      <dgm:spPr/>
    </dgm:pt>
    <dgm:pt modelId="{FF835CBB-5D47-4B7E-8CA0-CCC72128C6A3}" type="pres">
      <dgm:prSet presAssocID="{82F1A41B-ED0C-4B82-A0C2-097738CCC56E}" presName="node" presStyleLbl="node1" presStyleIdx="1" presStyleCnt="10">
        <dgm:presLayoutVars>
          <dgm:bulletEnabled val="1"/>
        </dgm:presLayoutVars>
      </dgm:prSet>
      <dgm:spPr/>
    </dgm:pt>
    <dgm:pt modelId="{A28ADFA3-49B2-463E-9B0E-7B2DF81DF628}" type="pres">
      <dgm:prSet presAssocID="{BC26B7D5-F3AA-43D2-A452-7FA442612A97}" presName="sibTrans" presStyleLbl="sibTrans2D1" presStyleIdx="1" presStyleCnt="9"/>
      <dgm:spPr/>
    </dgm:pt>
    <dgm:pt modelId="{A4FF0A1C-B003-47CB-A007-DE116DB7610B}" type="pres">
      <dgm:prSet presAssocID="{BC26B7D5-F3AA-43D2-A452-7FA442612A97}" presName="connectorText" presStyleLbl="sibTrans2D1" presStyleIdx="1" presStyleCnt="9"/>
      <dgm:spPr/>
    </dgm:pt>
    <dgm:pt modelId="{9150E19D-2CDC-4C34-9169-4854DEA87287}" type="pres">
      <dgm:prSet presAssocID="{502D1CCD-CD83-4DF4-AB6E-79EA030C10FE}" presName="node" presStyleLbl="node1" presStyleIdx="2" presStyleCnt="10">
        <dgm:presLayoutVars>
          <dgm:bulletEnabled val="1"/>
        </dgm:presLayoutVars>
      </dgm:prSet>
      <dgm:spPr/>
    </dgm:pt>
    <dgm:pt modelId="{FE9A96AE-41BD-48D8-B9FB-5702EF76ADC8}" type="pres">
      <dgm:prSet presAssocID="{E8BB3374-EFB9-49E1-A28F-8C40985618BB}" presName="sibTrans" presStyleLbl="sibTrans2D1" presStyleIdx="2" presStyleCnt="9"/>
      <dgm:spPr/>
    </dgm:pt>
    <dgm:pt modelId="{E53BDBA7-CF55-4650-A999-27E712DA3BCB}" type="pres">
      <dgm:prSet presAssocID="{E8BB3374-EFB9-49E1-A28F-8C40985618BB}" presName="connectorText" presStyleLbl="sibTrans2D1" presStyleIdx="2" presStyleCnt="9"/>
      <dgm:spPr/>
    </dgm:pt>
    <dgm:pt modelId="{6F31D49C-F4AA-4399-B974-C4CCCC310369}" type="pres">
      <dgm:prSet presAssocID="{D8FC6B95-4E5B-4DB1-B7A8-DF8EEACF1A63}" presName="node" presStyleLbl="node1" presStyleIdx="3" presStyleCnt="10">
        <dgm:presLayoutVars>
          <dgm:bulletEnabled val="1"/>
        </dgm:presLayoutVars>
      </dgm:prSet>
      <dgm:spPr/>
    </dgm:pt>
    <dgm:pt modelId="{ECD8A7FB-6A10-44A0-9823-7E3D0B9BE683}" type="pres">
      <dgm:prSet presAssocID="{0F407FC0-5076-4046-A59E-E1A27592A6DB}" presName="sibTrans" presStyleLbl="sibTrans2D1" presStyleIdx="3" presStyleCnt="9"/>
      <dgm:spPr/>
    </dgm:pt>
    <dgm:pt modelId="{941158D0-4E6F-4AA0-9A40-9338F5D32CAB}" type="pres">
      <dgm:prSet presAssocID="{0F407FC0-5076-4046-A59E-E1A27592A6DB}" presName="connectorText" presStyleLbl="sibTrans2D1" presStyleIdx="3" presStyleCnt="9"/>
      <dgm:spPr/>
    </dgm:pt>
    <dgm:pt modelId="{A80C3DDF-0C20-4634-A08E-717CA482D307}" type="pres">
      <dgm:prSet presAssocID="{2E595652-3F51-430A-B22C-E5820D0FAF44}" presName="node" presStyleLbl="node1" presStyleIdx="4" presStyleCnt="10">
        <dgm:presLayoutVars>
          <dgm:bulletEnabled val="1"/>
        </dgm:presLayoutVars>
      </dgm:prSet>
      <dgm:spPr/>
    </dgm:pt>
    <dgm:pt modelId="{6838A54B-2242-49E4-AEC9-6402B7738245}" type="pres">
      <dgm:prSet presAssocID="{8DCE13DF-DB63-4EE2-81C3-F699BEEEBDAE}" presName="sibTrans" presStyleLbl="sibTrans2D1" presStyleIdx="4" presStyleCnt="9"/>
      <dgm:spPr/>
    </dgm:pt>
    <dgm:pt modelId="{68C3BF32-5579-42F4-8568-8F77409B39D0}" type="pres">
      <dgm:prSet presAssocID="{8DCE13DF-DB63-4EE2-81C3-F699BEEEBDAE}" presName="connectorText" presStyleLbl="sibTrans2D1" presStyleIdx="4" presStyleCnt="9"/>
      <dgm:spPr/>
    </dgm:pt>
    <dgm:pt modelId="{D588DDDA-A14C-4BD7-8781-261BABA850E9}" type="pres">
      <dgm:prSet presAssocID="{AC85FA0D-5432-4B4C-BA2A-B3B529924552}" presName="node" presStyleLbl="node1" presStyleIdx="5" presStyleCnt="10">
        <dgm:presLayoutVars>
          <dgm:bulletEnabled val="1"/>
        </dgm:presLayoutVars>
      </dgm:prSet>
      <dgm:spPr/>
    </dgm:pt>
    <dgm:pt modelId="{703BACE6-F883-4FD3-830B-32B4B62FB791}" type="pres">
      <dgm:prSet presAssocID="{208562CC-AB79-4014-84E5-8DD62B178E82}" presName="sibTrans" presStyleLbl="sibTrans2D1" presStyleIdx="5" presStyleCnt="9"/>
      <dgm:spPr/>
    </dgm:pt>
    <dgm:pt modelId="{E6F2E9EF-CB02-4E6D-BFFC-F284584D8798}" type="pres">
      <dgm:prSet presAssocID="{208562CC-AB79-4014-84E5-8DD62B178E82}" presName="connectorText" presStyleLbl="sibTrans2D1" presStyleIdx="5" presStyleCnt="9"/>
      <dgm:spPr/>
    </dgm:pt>
    <dgm:pt modelId="{B132F9FB-B01B-40D4-B077-35CD9BE27FAE}" type="pres">
      <dgm:prSet presAssocID="{213FBC16-4F7B-459B-8443-C82FD9B06A34}" presName="node" presStyleLbl="node1" presStyleIdx="6" presStyleCnt="10">
        <dgm:presLayoutVars>
          <dgm:bulletEnabled val="1"/>
        </dgm:presLayoutVars>
      </dgm:prSet>
      <dgm:spPr/>
    </dgm:pt>
    <dgm:pt modelId="{85681E75-46CA-46BF-AA28-64AB72C66F08}" type="pres">
      <dgm:prSet presAssocID="{DD118C6B-6D46-48D7-BCCF-62D9628BB564}" presName="sibTrans" presStyleLbl="sibTrans2D1" presStyleIdx="6" presStyleCnt="9"/>
      <dgm:spPr/>
    </dgm:pt>
    <dgm:pt modelId="{2A64138D-FFA1-4F51-ACE7-A152FF809562}" type="pres">
      <dgm:prSet presAssocID="{DD118C6B-6D46-48D7-BCCF-62D9628BB564}" presName="connectorText" presStyleLbl="sibTrans2D1" presStyleIdx="6" presStyleCnt="9"/>
      <dgm:spPr/>
    </dgm:pt>
    <dgm:pt modelId="{95FAECE1-8D7A-4BB1-A6D6-6988B4030EDF}" type="pres">
      <dgm:prSet presAssocID="{51D9169C-50D3-4E60-BD58-1F58B1155E02}" presName="node" presStyleLbl="node1" presStyleIdx="7" presStyleCnt="10">
        <dgm:presLayoutVars>
          <dgm:bulletEnabled val="1"/>
        </dgm:presLayoutVars>
      </dgm:prSet>
      <dgm:spPr/>
    </dgm:pt>
    <dgm:pt modelId="{C06A5C67-E6FA-4ABD-9BCF-EB7A17FFFB4C}" type="pres">
      <dgm:prSet presAssocID="{5AA6AEBD-5C4E-4D2D-B6B7-178C2A5227FE}" presName="sibTrans" presStyleLbl="sibTrans2D1" presStyleIdx="7" presStyleCnt="9"/>
      <dgm:spPr/>
    </dgm:pt>
    <dgm:pt modelId="{31435896-2CE3-4293-B77C-B1FC7F44CB3C}" type="pres">
      <dgm:prSet presAssocID="{5AA6AEBD-5C4E-4D2D-B6B7-178C2A5227FE}" presName="connectorText" presStyleLbl="sibTrans2D1" presStyleIdx="7" presStyleCnt="9"/>
      <dgm:spPr/>
    </dgm:pt>
    <dgm:pt modelId="{FCD7F77D-4DF8-4F97-A8DB-24EEFA87107E}" type="pres">
      <dgm:prSet presAssocID="{B36621E9-0D1E-4A70-875F-E01BD64888C7}" presName="node" presStyleLbl="node1" presStyleIdx="8" presStyleCnt="10">
        <dgm:presLayoutVars>
          <dgm:bulletEnabled val="1"/>
        </dgm:presLayoutVars>
      </dgm:prSet>
      <dgm:spPr/>
    </dgm:pt>
    <dgm:pt modelId="{71AF4DB6-6833-4BBF-AB34-9BB9ABA139AB}" type="pres">
      <dgm:prSet presAssocID="{35FA44CE-8C0F-4CC9-9F7E-2E3E3BA9DA20}" presName="sibTrans" presStyleLbl="sibTrans2D1" presStyleIdx="8" presStyleCnt="9"/>
      <dgm:spPr/>
    </dgm:pt>
    <dgm:pt modelId="{5303EC56-BF8F-4448-AFC3-09923B063814}" type="pres">
      <dgm:prSet presAssocID="{35FA44CE-8C0F-4CC9-9F7E-2E3E3BA9DA20}" presName="connectorText" presStyleLbl="sibTrans2D1" presStyleIdx="8" presStyleCnt="9"/>
      <dgm:spPr/>
    </dgm:pt>
    <dgm:pt modelId="{552B97D1-E883-4ECE-B5D2-819561AA8358}" type="pres">
      <dgm:prSet presAssocID="{020CEAC2-CA2C-45B7-A1D1-8A76898E0097}" presName="node" presStyleLbl="node1" presStyleIdx="9" presStyleCnt="10">
        <dgm:presLayoutVars>
          <dgm:bulletEnabled val="1"/>
        </dgm:presLayoutVars>
      </dgm:prSet>
      <dgm:spPr/>
    </dgm:pt>
  </dgm:ptLst>
  <dgm:cxnLst>
    <dgm:cxn modelId="{5C943D12-D95A-4EE5-8B63-02B987766707}" type="presOf" srcId="{E8BB3374-EFB9-49E1-A28F-8C40985618BB}" destId="{E53BDBA7-CF55-4650-A999-27E712DA3BCB}" srcOrd="1" destOrd="0" presId="urn:microsoft.com/office/officeart/2005/8/layout/process5"/>
    <dgm:cxn modelId="{961B9D27-92EF-49BD-A604-0AD48AC8FE57}" type="presOf" srcId="{D8FC6B95-4E5B-4DB1-B7A8-DF8EEACF1A63}" destId="{6F31D49C-F4AA-4399-B974-C4CCCC310369}" srcOrd="0" destOrd="0" presId="urn:microsoft.com/office/officeart/2005/8/layout/process5"/>
    <dgm:cxn modelId="{0909112B-F77E-44F8-B66B-639818F87319}" type="presOf" srcId="{213FBC16-4F7B-459B-8443-C82FD9B06A34}" destId="{B132F9FB-B01B-40D4-B077-35CD9BE27FAE}" srcOrd="0" destOrd="0" presId="urn:microsoft.com/office/officeart/2005/8/layout/process5"/>
    <dgm:cxn modelId="{1A83992B-08C2-45F2-879E-BFFC59DD3AB5}" type="presOf" srcId="{208562CC-AB79-4014-84E5-8DD62B178E82}" destId="{703BACE6-F883-4FD3-830B-32B4B62FB791}" srcOrd="0" destOrd="0" presId="urn:microsoft.com/office/officeart/2005/8/layout/process5"/>
    <dgm:cxn modelId="{2D031B33-2BD4-4DA4-AA7E-4A427671CC71}" srcId="{DF65489A-EA1F-47BD-8D72-9147D63820B5}" destId="{51D9169C-50D3-4E60-BD58-1F58B1155E02}" srcOrd="7" destOrd="0" parTransId="{5E74175B-8C53-48C9-A19B-1053F5ECC20B}" sibTransId="{5AA6AEBD-5C4E-4D2D-B6B7-178C2A5227FE}"/>
    <dgm:cxn modelId="{6324BF33-A075-4058-A734-2C81AD7DBDE1}" type="presOf" srcId="{8CCE4ED6-B799-4E29-9412-95B237E29B6C}" destId="{9BB65AF4-EBFA-4D21-80F5-D9F78345D816}" srcOrd="1" destOrd="0" presId="urn:microsoft.com/office/officeart/2005/8/layout/process5"/>
    <dgm:cxn modelId="{6040AC60-CD48-4D05-9BFA-565AF58CCF94}" type="presOf" srcId="{DD118C6B-6D46-48D7-BCCF-62D9628BB564}" destId="{85681E75-46CA-46BF-AA28-64AB72C66F08}" srcOrd="0" destOrd="0" presId="urn:microsoft.com/office/officeart/2005/8/layout/process5"/>
    <dgm:cxn modelId="{C7549042-CFFE-494B-B978-7E9636776DCB}" type="presOf" srcId="{AC85FA0D-5432-4B4C-BA2A-B3B529924552}" destId="{D588DDDA-A14C-4BD7-8781-261BABA850E9}" srcOrd="0" destOrd="0" presId="urn:microsoft.com/office/officeart/2005/8/layout/process5"/>
    <dgm:cxn modelId="{2CA65D45-A009-474B-BE1B-EAF2DA5EAE70}" srcId="{DF65489A-EA1F-47BD-8D72-9147D63820B5}" destId="{D8FC6B95-4E5B-4DB1-B7A8-DF8EEACF1A63}" srcOrd="3" destOrd="0" parTransId="{B66F565F-52F4-4DEF-91A3-3EEB8DB7472A}" sibTransId="{0F407FC0-5076-4046-A59E-E1A27592A6DB}"/>
    <dgm:cxn modelId="{23139246-D3C4-4FA5-981E-4DA907B22BD0}" type="presOf" srcId="{8DCE13DF-DB63-4EE2-81C3-F699BEEEBDAE}" destId="{6838A54B-2242-49E4-AEC9-6402B7738245}" srcOrd="0" destOrd="0" presId="urn:microsoft.com/office/officeart/2005/8/layout/process5"/>
    <dgm:cxn modelId="{FFE62E47-486B-414F-A608-A3F92C42EEDF}" type="presOf" srcId="{5AA6AEBD-5C4E-4D2D-B6B7-178C2A5227FE}" destId="{C06A5C67-E6FA-4ABD-9BCF-EB7A17FFFB4C}" srcOrd="0" destOrd="0" presId="urn:microsoft.com/office/officeart/2005/8/layout/process5"/>
    <dgm:cxn modelId="{66F9DD47-D335-4441-AE73-E3F79FFC176F}" type="presOf" srcId="{E8BB3374-EFB9-49E1-A28F-8C40985618BB}" destId="{FE9A96AE-41BD-48D8-B9FB-5702EF76ADC8}" srcOrd="0" destOrd="0" presId="urn:microsoft.com/office/officeart/2005/8/layout/process5"/>
    <dgm:cxn modelId="{BCB0ED6B-D116-4067-84D6-5B4ACBDEAD73}" type="presOf" srcId="{51D9169C-50D3-4E60-BD58-1F58B1155E02}" destId="{95FAECE1-8D7A-4BB1-A6D6-6988B4030EDF}" srcOrd="0" destOrd="0" presId="urn:microsoft.com/office/officeart/2005/8/layout/process5"/>
    <dgm:cxn modelId="{50E9496C-098B-45C1-BA65-2EDD4184A55F}" type="presOf" srcId="{DF65489A-EA1F-47BD-8D72-9147D63820B5}" destId="{569CF1A1-D883-4D76-A40A-B9D558BF753E}" srcOrd="0" destOrd="0" presId="urn:microsoft.com/office/officeart/2005/8/layout/process5"/>
    <dgm:cxn modelId="{53C3CB6D-D8E5-4440-9AD8-1DB27D1250FC}" type="presOf" srcId="{8DCE13DF-DB63-4EE2-81C3-F699BEEEBDAE}" destId="{68C3BF32-5579-42F4-8568-8F77409B39D0}" srcOrd="1" destOrd="0" presId="urn:microsoft.com/office/officeart/2005/8/layout/process5"/>
    <dgm:cxn modelId="{59DB2274-97D6-41FE-8A73-63F6E4630F32}" srcId="{DF65489A-EA1F-47BD-8D72-9147D63820B5}" destId="{B36621E9-0D1E-4A70-875F-E01BD64888C7}" srcOrd="8" destOrd="0" parTransId="{ED471912-606E-4850-9871-DA765D17D75E}" sibTransId="{35FA44CE-8C0F-4CC9-9F7E-2E3E3BA9DA20}"/>
    <dgm:cxn modelId="{B3C3B854-51DA-478C-8837-F4E2EB141428}" type="presOf" srcId="{BC26B7D5-F3AA-43D2-A452-7FA442612A97}" destId="{A4FF0A1C-B003-47CB-A007-DE116DB7610B}" srcOrd="1" destOrd="0" presId="urn:microsoft.com/office/officeart/2005/8/layout/process5"/>
    <dgm:cxn modelId="{C9A8F478-0DE3-4DA9-A10F-23179A6F376A}" type="presOf" srcId="{35FA44CE-8C0F-4CC9-9F7E-2E3E3BA9DA20}" destId="{71AF4DB6-6833-4BBF-AB34-9BB9ABA139AB}" srcOrd="0" destOrd="0" presId="urn:microsoft.com/office/officeart/2005/8/layout/process5"/>
    <dgm:cxn modelId="{EF28C77D-25A3-4378-8868-0D2B6FCF2431}" type="presOf" srcId="{0F407FC0-5076-4046-A59E-E1A27592A6DB}" destId="{941158D0-4E6F-4AA0-9A40-9338F5D32CAB}" srcOrd="1" destOrd="0" presId="urn:microsoft.com/office/officeart/2005/8/layout/process5"/>
    <dgm:cxn modelId="{96B3147F-3669-479E-BFCB-77BCFBD21D5E}" type="presOf" srcId="{020CEAC2-CA2C-45B7-A1D1-8A76898E0097}" destId="{552B97D1-E883-4ECE-B5D2-819561AA8358}" srcOrd="0" destOrd="0" presId="urn:microsoft.com/office/officeart/2005/8/layout/process5"/>
    <dgm:cxn modelId="{65934A82-D61E-4D25-B32B-952FF6AC28F7}" type="presOf" srcId="{35FA44CE-8C0F-4CC9-9F7E-2E3E3BA9DA20}" destId="{5303EC56-BF8F-4448-AFC3-09923B063814}" srcOrd="1" destOrd="0" presId="urn:microsoft.com/office/officeart/2005/8/layout/process5"/>
    <dgm:cxn modelId="{D618F084-F00A-4703-930A-B639B2E91383}" type="presOf" srcId="{2E595652-3F51-430A-B22C-E5820D0FAF44}" destId="{A80C3DDF-0C20-4634-A08E-717CA482D307}" srcOrd="0" destOrd="0" presId="urn:microsoft.com/office/officeart/2005/8/layout/process5"/>
    <dgm:cxn modelId="{3DE6678C-0DC4-44CC-9CF1-90DAA4053167}" type="presOf" srcId="{DD118C6B-6D46-48D7-BCCF-62D9628BB564}" destId="{2A64138D-FFA1-4F51-ACE7-A152FF809562}" srcOrd="1" destOrd="0" presId="urn:microsoft.com/office/officeart/2005/8/layout/process5"/>
    <dgm:cxn modelId="{BBD16699-BF11-4DA5-8911-1DDBE103229E}" srcId="{DF65489A-EA1F-47BD-8D72-9147D63820B5}" destId="{2E595652-3F51-430A-B22C-E5820D0FAF44}" srcOrd="4" destOrd="0" parTransId="{67FD1CD7-565B-45A2-BA6B-908445E30819}" sibTransId="{8DCE13DF-DB63-4EE2-81C3-F699BEEEBDAE}"/>
    <dgm:cxn modelId="{48ADE4A0-D88B-4032-93C1-72A7CD6F6E1C}" type="presOf" srcId="{B36621E9-0D1E-4A70-875F-E01BD64888C7}" destId="{FCD7F77D-4DF8-4F97-A8DB-24EEFA87107E}" srcOrd="0" destOrd="0" presId="urn:microsoft.com/office/officeart/2005/8/layout/process5"/>
    <dgm:cxn modelId="{6E5C83A2-F108-47B4-8252-FC073D0779C4}" srcId="{DF65489A-EA1F-47BD-8D72-9147D63820B5}" destId="{21945D96-CD1A-462A-8D6F-64176D865B60}" srcOrd="0" destOrd="0" parTransId="{553D2F96-A456-488A-9D41-1322DCD89749}" sibTransId="{8CCE4ED6-B799-4E29-9412-95B237E29B6C}"/>
    <dgm:cxn modelId="{B229DEA2-D9BC-4FA0-8D7F-D6EFF8C28FD1}" type="presOf" srcId="{502D1CCD-CD83-4DF4-AB6E-79EA030C10FE}" destId="{9150E19D-2CDC-4C34-9169-4854DEA87287}" srcOrd="0" destOrd="0" presId="urn:microsoft.com/office/officeart/2005/8/layout/process5"/>
    <dgm:cxn modelId="{CBF355A6-CC2A-460B-9CEE-51CD99ACD5A0}" type="presOf" srcId="{208562CC-AB79-4014-84E5-8DD62B178E82}" destId="{E6F2E9EF-CB02-4E6D-BFFC-F284584D8798}" srcOrd="1" destOrd="0" presId="urn:microsoft.com/office/officeart/2005/8/layout/process5"/>
    <dgm:cxn modelId="{BB8E9ABD-1FB9-4C15-B4B4-5536CE72DEE2}" srcId="{DF65489A-EA1F-47BD-8D72-9147D63820B5}" destId="{213FBC16-4F7B-459B-8443-C82FD9B06A34}" srcOrd="6" destOrd="0" parTransId="{1956E998-BD0B-4064-A5DB-2AE960805900}" sibTransId="{DD118C6B-6D46-48D7-BCCF-62D9628BB564}"/>
    <dgm:cxn modelId="{EDD65BBF-03DE-4DEA-8059-238BF5AAB2C0}" srcId="{DF65489A-EA1F-47BD-8D72-9147D63820B5}" destId="{020CEAC2-CA2C-45B7-A1D1-8A76898E0097}" srcOrd="9" destOrd="0" parTransId="{639788CB-13D7-492A-811B-4B62E0FE43C4}" sibTransId="{713991AE-71B1-404F-9A73-DA7E824CEB9C}"/>
    <dgm:cxn modelId="{F9C89CC2-0855-4412-A64A-B26AB7D78F1C}" type="presOf" srcId="{82F1A41B-ED0C-4B82-A0C2-097738CCC56E}" destId="{FF835CBB-5D47-4B7E-8CA0-CCC72128C6A3}" srcOrd="0" destOrd="0" presId="urn:microsoft.com/office/officeart/2005/8/layout/process5"/>
    <dgm:cxn modelId="{4034BFC2-002B-46BD-B62B-3E16741BEA79}" type="presOf" srcId="{0F407FC0-5076-4046-A59E-E1A27592A6DB}" destId="{ECD8A7FB-6A10-44A0-9823-7E3D0B9BE683}" srcOrd="0" destOrd="0" presId="urn:microsoft.com/office/officeart/2005/8/layout/process5"/>
    <dgm:cxn modelId="{43BBBCCD-974C-4ED5-BDD0-CE076A7F3B18}" type="presOf" srcId="{5AA6AEBD-5C4E-4D2D-B6B7-178C2A5227FE}" destId="{31435896-2CE3-4293-B77C-B1FC7F44CB3C}" srcOrd="1" destOrd="0" presId="urn:microsoft.com/office/officeart/2005/8/layout/process5"/>
    <dgm:cxn modelId="{2EA525D1-719C-4264-8EAE-402B7D5DE9AA}" type="presOf" srcId="{8CCE4ED6-B799-4E29-9412-95B237E29B6C}" destId="{B6A3F4C1-7E6F-4FF4-B983-8D0E8E7CEF82}" srcOrd="0" destOrd="0" presId="urn:microsoft.com/office/officeart/2005/8/layout/process5"/>
    <dgm:cxn modelId="{5765F0D2-6D51-4D2F-AEE0-A52B1DAEB636}" srcId="{DF65489A-EA1F-47BD-8D72-9147D63820B5}" destId="{82F1A41B-ED0C-4B82-A0C2-097738CCC56E}" srcOrd="1" destOrd="0" parTransId="{7653FDBE-6608-4A34-9A6B-33E7A7CBE9EA}" sibTransId="{BC26B7D5-F3AA-43D2-A452-7FA442612A97}"/>
    <dgm:cxn modelId="{04E05BD5-E8FB-47CF-A180-C3A03DDD07DE}" type="presOf" srcId="{21945D96-CD1A-462A-8D6F-64176D865B60}" destId="{37E3A5EE-FAF9-413E-A61A-7109BD5F70AA}" srcOrd="0" destOrd="0" presId="urn:microsoft.com/office/officeart/2005/8/layout/process5"/>
    <dgm:cxn modelId="{909A85E4-46E2-4DEF-BC92-7E4EC59625FA}" srcId="{DF65489A-EA1F-47BD-8D72-9147D63820B5}" destId="{502D1CCD-CD83-4DF4-AB6E-79EA030C10FE}" srcOrd="2" destOrd="0" parTransId="{8BBB011A-6E75-4D8A-95B3-863B2CFB692A}" sibTransId="{E8BB3374-EFB9-49E1-A28F-8C40985618BB}"/>
    <dgm:cxn modelId="{4822FBE6-C54C-4418-B053-09790BFB02F3}" type="presOf" srcId="{BC26B7D5-F3AA-43D2-A452-7FA442612A97}" destId="{A28ADFA3-49B2-463E-9B0E-7B2DF81DF628}" srcOrd="0" destOrd="0" presId="urn:microsoft.com/office/officeart/2005/8/layout/process5"/>
    <dgm:cxn modelId="{CAF3C0F3-E847-47D3-AA1B-3F1B17C41D00}" srcId="{DF65489A-EA1F-47BD-8D72-9147D63820B5}" destId="{AC85FA0D-5432-4B4C-BA2A-B3B529924552}" srcOrd="5" destOrd="0" parTransId="{19CD7D9C-25E7-4456-B958-92FFE978BD8F}" sibTransId="{208562CC-AB79-4014-84E5-8DD62B178E82}"/>
    <dgm:cxn modelId="{23231258-8641-4B7A-9962-B34E00623F0F}" type="presParOf" srcId="{569CF1A1-D883-4D76-A40A-B9D558BF753E}" destId="{37E3A5EE-FAF9-413E-A61A-7109BD5F70AA}" srcOrd="0" destOrd="0" presId="urn:microsoft.com/office/officeart/2005/8/layout/process5"/>
    <dgm:cxn modelId="{860D3D01-76C6-42CC-980A-B8594C164470}" type="presParOf" srcId="{569CF1A1-D883-4D76-A40A-B9D558BF753E}" destId="{B6A3F4C1-7E6F-4FF4-B983-8D0E8E7CEF82}" srcOrd="1" destOrd="0" presId="urn:microsoft.com/office/officeart/2005/8/layout/process5"/>
    <dgm:cxn modelId="{68B6D39C-285A-4990-8AC3-DBA36A7F4B85}" type="presParOf" srcId="{B6A3F4C1-7E6F-4FF4-B983-8D0E8E7CEF82}" destId="{9BB65AF4-EBFA-4D21-80F5-D9F78345D816}" srcOrd="0" destOrd="0" presId="urn:microsoft.com/office/officeart/2005/8/layout/process5"/>
    <dgm:cxn modelId="{733A6303-8B7A-4594-9AB4-12D7EE1CE1DF}" type="presParOf" srcId="{569CF1A1-D883-4D76-A40A-B9D558BF753E}" destId="{FF835CBB-5D47-4B7E-8CA0-CCC72128C6A3}" srcOrd="2" destOrd="0" presId="urn:microsoft.com/office/officeart/2005/8/layout/process5"/>
    <dgm:cxn modelId="{00523965-97E7-4587-94B3-1B15B359A940}" type="presParOf" srcId="{569CF1A1-D883-4D76-A40A-B9D558BF753E}" destId="{A28ADFA3-49B2-463E-9B0E-7B2DF81DF628}" srcOrd="3" destOrd="0" presId="urn:microsoft.com/office/officeart/2005/8/layout/process5"/>
    <dgm:cxn modelId="{72A4CA37-1490-42B2-86C0-073F61E4D0F6}" type="presParOf" srcId="{A28ADFA3-49B2-463E-9B0E-7B2DF81DF628}" destId="{A4FF0A1C-B003-47CB-A007-DE116DB7610B}" srcOrd="0" destOrd="0" presId="urn:microsoft.com/office/officeart/2005/8/layout/process5"/>
    <dgm:cxn modelId="{24C07306-ACF3-4823-8138-E77C000BF7D7}" type="presParOf" srcId="{569CF1A1-D883-4D76-A40A-B9D558BF753E}" destId="{9150E19D-2CDC-4C34-9169-4854DEA87287}" srcOrd="4" destOrd="0" presId="urn:microsoft.com/office/officeart/2005/8/layout/process5"/>
    <dgm:cxn modelId="{7354BDC2-BFAA-46C0-84A1-8B62D4DFD2CC}" type="presParOf" srcId="{569CF1A1-D883-4D76-A40A-B9D558BF753E}" destId="{FE9A96AE-41BD-48D8-B9FB-5702EF76ADC8}" srcOrd="5" destOrd="0" presId="urn:microsoft.com/office/officeart/2005/8/layout/process5"/>
    <dgm:cxn modelId="{565BD156-4AE0-4C80-BEB3-9B131730224C}" type="presParOf" srcId="{FE9A96AE-41BD-48D8-B9FB-5702EF76ADC8}" destId="{E53BDBA7-CF55-4650-A999-27E712DA3BCB}" srcOrd="0" destOrd="0" presId="urn:microsoft.com/office/officeart/2005/8/layout/process5"/>
    <dgm:cxn modelId="{3C5059B8-1988-42B3-848C-E9D68C32DD17}" type="presParOf" srcId="{569CF1A1-D883-4D76-A40A-B9D558BF753E}" destId="{6F31D49C-F4AA-4399-B974-C4CCCC310369}" srcOrd="6" destOrd="0" presId="urn:microsoft.com/office/officeart/2005/8/layout/process5"/>
    <dgm:cxn modelId="{13EE3BE0-B700-4303-AFDD-C01200826295}" type="presParOf" srcId="{569CF1A1-D883-4D76-A40A-B9D558BF753E}" destId="{ECD8A7FB-6A10-44A0-9823-7E3D0B9BE683}" srcOrd="7" destOrd="0" presId="urn:microsoft.com/office/officeart/2005/8/layout/process5"/>
    <dgm:cxn modelId="{ED703E28-F3D5-4491-84E0-189E09A79928}" type="presParOf" srcId="{ECD8A7FB-6A10-44A0-9823-7E3D0B9BE683}" destId="{941158D0-4E6F-4AA0-9A40-9338F5D32CAB}" srcOrd="0" destOrd="0" presId="urn:microsoft.com/office/officeart/2005/8/layout/process5"/>
    <dgm:cxn modelId="{FE33148D-1D7E-4990-B457-D298C2670C2D}" type="presParOf" srcId="{569CF1A1-D883-4D76-A40A-B9D558BF753E}" destId="{A80C3DDF-0C20-4634-A08E-717CA482D307}" srcOrd="8" destOrd="0" presId="urn:microsoft.com/office/officeart/2005/8/layout/process5"/>
    <dgm:cxn modelId="{C393629C-2F1D-450C-B63F-CDEC3627FFDC}" type="presParOf" srcId="{569CF1A1-D883-4D76-A40A-B9D558BF753E}" destId="{6838A54B-2242-49E4-AEC9-6402B7738245}" srcOrd="9" destOrd="0" presId="urn:microsoft.com/office/officeart/2005/8/layout/process5"/>
    <dgm:cxn modelId="{2466D1F2-1FB0-4FBD-94AF-19C2AB68CA03}" type="presParOf" srcId="{6838A54B-2242-49E4-AEC9-6402B7738245}" destId="{68C3BF32-5579-42F4-8568-8F77409B39D0}" srcOrd="0" destOrd="0" presId="urn:microsoft.com/office/officeart/2005/8/layout/process5"/>
    <dgm:cxn modelId="{59C5E70B-3271-491F-86EB-ED8154B9FBAA}" type="presParOf" srcId="{569CF1A1-D883-4D76-A40A-B9D558BF753E}" destId="{D588DDDA-A14C-4BD7-8781-261BABA850E9}" srcOrd="10" destOrd="0" presId="urn:microsoft.com/office/officeart/2005/8/layout/process5"/>
    <dgm:cxn modelId="{3640AE2C-F653-4CE6-8570-7DA0995514EC}" type="presParOf" srcId="{569CF1A1-D883-4D76-A40A-B9D558BF753E}" destId="{703BACE6-F883-4FD3-830B-32B4B62FB791}" srcOrd="11" destOrd="0" presId="urn:microsoft.com/office/officeart/2005/8/layout/process5"/>
    <dgm:cxn modelId="{8F6EB846-D456-4F92-8C8F-D8C28D1E7F38}" type="presParOf" srcId="{703BACE6-F883-4FD3-830B-32B4B62FB791}" destId="{E6F2E9EF-CB02-4E6D-BFFC-F284584D8798}" srcOrd="0" destOrd="0" presId="urn:microsoft.com/office/officeart/2005/8/layout/process5"/>
    <dgm:cxn modelId="{20A6E0D4-8729-48C9-BEC9-5DA9D1D858EE}" type="presParOf" srcId="{569CF1A1-D883-4D76-A40A-B9D558BF753E}" destId="{B132F9FB-B01B-40D4-B077-35CD9BE27FAE}" srcOrd="12" destOrd="0" presId="urn:microsoft.com/office/officeart/2005/8/layout/process5"/>
    <dgm:cxn modelId="{E0FBFA5D-AB45-44DF-A550-FE59DF285804}" type="presParOf" srcId="{569CF1A1-D883-4D76-A40A-B9D558BF753E}" destId="{85681E75-46CA-46BF-AA28-64AB72C66F08}" srcOrd="13" destOrd="0" presId="urn:microsoft.com/office/officeart/2005/8/layout/process5"/>
    <dgm:cxn modelId="{E63B361D-ED1F-40C9-9DE6-336C65D9B421}" type="presParOf" srcId="{85681E75-46CA-46BF-AA28-64AB72C66F08}" destId="{2A64138D-FFA1-4F51-ACE7-A152FF809562}" srcOrd="0" destOrd="0" presId="urn:microsoft.com/office/officeart/2005/8/layout/process5"/>
    <dgm:cxn modelId="{CB12A760-FC36-470F-8128-BBBC001513BE}" type="presParOf" srcId="{569CF1A1-D883-4D76-A40A-B9D558BF753E}" destId="{95FAECE1-8D7A-4BB1-A6D6-6988B4030EDF}" srcOrd="14" destOrd="0" presId="urn:microsoft.com/office/officeart/2005/8/layout/process5"/>
    <dgm:cxn modelId="{D0E34CDC-BAA4-4E6B-8396-DB4E39F8F244}" type="presParOf" srcId="{569CF1A1-D883-4D76-A40A-B9D558BF753E}" destId="{C06A5C67-E6FA-4ABD-9BCF-EB7A17FFFB4C}" srcOrd="15" destOrd="0" presId="urn:microsoft.com/office/officeart/2005/8/layout/process5"/>
    <dgm:cxn modelId="{29554DB7-AEF7-4281-84F5-B8791C6A7B40}" type="presParOf" srcId="{C06A5C67-E6FA-4ABD-9BCF-EB7A17FFFB4C}" destId="{31435896-2CE3-4293-B77C-B1FC7F44CB3C}" srcOrd="0" destOrd="0" presId="urn:microsoft.com/office/officeart/2005/8/layout/process5"/>
    <dgm:cxn modelId="{6A114C33-93F8-48B0-B542-5C826F3B630D}" type="presParOf" srcId="{569CF1A1-D883-4D76-A40A-B9D558BF753E}" destId="{FCD7F77D-4DF8-4F97-A8DB-24EEFA87107E}" srcOrd="16" destOrd="0" presId="urn:microsoft.com/office/officeart/2005/8/layout/process5"/>
    <dgm:cxn modelId="{B7D634FC-D70C-4E59-AEA0-39E2A7FEEB6C}" type="presParOf" srcId="{569CF1A1-D883-4D76-A40A-B9D558BF753E}" destId="{71AF4DB6-6833-4BBF-AB34-9BB9ABA139AB}" srcOrd="17" destOrd="0" presId="urn:microsoft.com/office/officeart/2005/8/layout/process5"/>
    <dgm:cxn modelId="{C61FA709-2451-447B-BD2F-BAF55D7D6600}" type="presParOf" srcId="{71AF4DB6-6833-4BBF-AB34-9BB9ABA139AB}" destId="{5303EC56-BF8F-4448-AFC3-09923B063814}" srcOrd="0" destOrd="0" presId="urn:microsoft.com/office/officeart/2005/8/layout/process5"/>
    <dgm:cxn modelId="{052992A5-8541-42FE-AFBE-13E91CAE8529}" type="presParOf" srcId="{569CF1A1-D883-4D76-A40A-B9D558BF753E}" destId="{552B97D1-E883-4ECE-B5D2-819561AA8358}" srcOrd="1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3DFB4-5423-4A07-B24A-9C2945409E9B}">
      <dsp:nvSpPr>
        <dsp:cNvPr id="0" name=""/>
        <dsp:cNvSpPr/>
      </dsp:nvSpPr>
      <dsp:spPr>
        <a:xfrm rot="5400000">
          <a:off x="4308017" y="-1586849"/>
          <a:ext cx="1125372" cy="4584192"/>
        </a:xfrm>
        <a:prstGeom prst="round2SameRect">
          <a:avLst/>
        </a:prstGeom>
        <a:solidFill>
          <a:schemeClr val="lt1">
            <a:alpha val="90000"/>
            <a:tint val="40000"/>
            <a:hueOff val="0"/>
            <a:satOff val="0"/>
            <a:lumOff val="0"/>
            <a:alphaOff val="0"/>
          </a:schemeClr>
        </a:solidFill>
        <a:ln w="15875"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a:t>¿</a:t>
          </a:r>
          <a:r>
            <a:rPr lang="en-US" sz="1800" b="0" kern="1200" dirty="0" err="1"/>
            <a:t>Cuál</a:t>
          </a:r>
          <a:r>
            <a:rPr lang="en-US" sz="1800" b="0" kern="1200" dirty="0"/>
            <a:t> </a:t>
          </a:r>
          <a:r>
            <a:rPr lang="en-US" sz="1800" b="0" kern="1200" dirty="0" err="1"/>
            <a:t>es</a:t>
          </a:r>
          <a:r>
            <a:rPr lang="en-US" sz="1800" b="0" kern="1200" dirty="0"/>
            <a:t> el </a:t>
          </a:r>
          <a:r>
            <a:rPr lang="en-US" sz="1800" b="0" kern="1200" dirty="0" err="1"/>
            <a:t>propósito</a:t>
          </a:r>
          <a:r>
            <a:rPr lang="en-US" sz="1800" b="0" kern="1200" dirty="0"/>
            <a:t>?</a:t>
          </a:r>
        </a:p>
        <a:p>
          <a:pPr marL="171450" lvl="1" indent="-171450" algn="l" defTabSz="800100">
            <a:lnSpc>
              <a:spcPct val="90000"/>
            </a:lnSpc>
            <a:spcBef>
              <a:spcPct val="0"/>
            </a:spcBef>
            <a:spcAft>
              <a:spcPct val="15000"/>
            </a:spcAft>
            <a:buChar char="•"/>
          </a:pPr>
          <a:r>
            <a:rPr lang="en-US" sz="1800" b="0" kern="1200" dirty="0"/>
            <a:t>¿</a:t>
          </a:r>
          <a:r>
            <a:rPr lang="en-US" sz="1800" b="0" kern="1200" dirty="0" err="1"/>
            <a:t>Cómo</a:t>
          </a:r>
          <a:r>
            <a:rPr lang="en-US" sz="1800" b="0" kern="1200" dirty="0"/>
            <a:t> </a:t>
          </a:r>
          <a:r>
            <a:rPr lang="en-US" sz="1800" b="0" kern="1200" dirty="0" err="1"/>
            <a:t>presento</a:t>
          </a:r>
          <a:r>
            <a:rPr lang="en-US" sz="1800" b="0" kern="1200" dirty="0"/>
            <a:t> mi idea o </a:t>
          </a:r>
          <a:r>
            <a:rPr lang="en-US" sz="1800" b="0" kern="1200" dirty="0" err="1"/>
            <a:t>necesidad</a:t>
          </a:r>
          <a:r>
            <a:rPr lang="en-US" sz="1800" b="0" kern="1200" dirty="0"/>
            <a:t>?</a:t>
          </a:r>
        </a:p>
        <a:p>
          <a:pPr marL="171450" lvl="1" indent="-171450" algn="l" defTabSz="800100">
            <a:lnSpc>
              <a:spcPct val="90000"/>
            </a:lnSpc>
            <a:spcBef>
              <a:spcPct val="0"/>
            </a:spcBef>
            <a:spcAft>
              <a:spcPct val="15000"/>
            </a:spcAft>
            <a:buChar char="•"/>
          </a:pPr>
          <a:r>
            <a:rPr lang="en-US" sz="1800" b="0" kern="1200" dirty="0"/>
            <a:t>¿</a:t>
          </a:r>
          <a:r>
            <a:rPr lang="en-US" sz="1800" b="0" kern="1200" dirty="0" err="1"/>
            <a:t>Cuál</a:t>
          </a:r>
          <a:r>
            <a:rPr lang="en-US" sz="1800" b="0" kern="1200" dirty="0"/>
            <a:t> es mi Proyecto de Empleo?</a:t>
          </a:r>
        </a:p>
      </dsp:txBody>
      <dsp:txXfrm rot="-5400000">
        <a:off x="2578607" y="197497"/>
        <a:ext cx="4529256" cy="1015500"/>
      </dsp:txXfrm>
    </dsp:sp>
    <dsp:sp modelId="{9E3BDA27-9048-4A64-BD9E-13E5127D1EDF}">
      <dsp:nvSpPr>
        <dsp:cNvPr id="0" name=""/>
        <dsp:cNvSpPr/>
      </dsp:nvSpPr>
      <dsp:spPr>
        <a:xfrm>
          <a:off x="0" y="1888"/>
          <a:ext cx="2578608" cy="1406715"/>
        </a:xfrm>
        <a:prstGeom prst="roundRect">
          <a:avLst/>
        </a:prstGeom>
        <a:solidFill>
          <a:schemeClr val="bg2"/>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t>ANALIZAR</a:t>
          </a:r>
        </a:p>
      </dsp:txBody>
      <dsp:txXfrm>
        <a:off x="68670" y="70558"/>
        <a:ext cx="2441268" cy="1269375"/>
      </dsp:txXfrm>
    </dsp:sp>
    <dsp:sp modelId="{F7B48BAA-2D4E-449E-B630-C09C9828DCFD}">
      <dsp:nvSpPr>
        <dsp:cNvPr id="0" name=""/>
        <dsp:cNvSpPr/>
      </dsp:nvSpPr>
      <dsp:spPr>
        <a:xfrm rot="5400000">
          <a:off x="4043806" y="11223"/>
          <a:ext cx="1644282" cy="4579715"/>
        </a:xfrm>
        <a:prstGeom prst="round2SameRect">
          <a:avLst/>
        </a:prstGeom>
        <a:solidFill>
          <a:schemeClr val="lt1">
            <a:alpha val="90000"/>
            <a:tint val="40000"/>
            <a:hueOff val="0"/>
            <a:satOff val="0"/>
            <a:lumOff val="0"/>
            <a:alphaOff val="0"/>
          </a:schemeClr>
        </a:solidFill>
        <a:ln w="15875"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a:t>
          </a:r>
          <a:r>
            <a:rPr lang="en-US" sz="1800" b="0" kern="1200" dirty="0" err="1"/>
            <a:t>Cuál</a:t>
          </a:r>
          <a:r>
            <a:rPr lang="en-US" sz="1800" b="0" kern="1200" dirty="0"/>
            <a:t> </a:t>
          </a:r>
          <a:r>
            <a:rPr lang="en-US" sz="1800" b="0" kern="1200" dirty="0" err="1"/>
            <a:t>será</a:t>
          </a:r>
          <a:r>
            <a:rPr lang="en-US" sz="1800" b="0" kern="1200" dirty="0"/>
            <a:t> la </a:t>
          </a:r>
          <a:r>
            <a:rPr lang="en-US" sz="1800" b="0" kern="1200" dirty="0" err="1"/>
            <a:t>nómina</a:t>
          </a:r>
          <a:r>
            <a:rPr lang="en-US" sz="1800" b="0" kern="1200" dirty="0"/>
            <a:t> </a:t>
          </a:r>
          <a:r>
            <a:rPr lang="en-US" sz="1800" b="0" kern="1200" dirty="0" err="1"/>
            <a:t>por</a:t>
          </a:r>
          <a:r>
            <a:rPr lang="en-US" sz="1800" b="0" kern="1200" dirty="0"/>
            <a:t> el </a:t>
          </a:r>
          <a:r>
            <a:rPr lang="en-US" sz="1800" b="0" kern="1200" dirty="0" err="1"/>
            <a:t>período</a:t>
          </a:r>
          <a:r>
            <a:rPr lang="en-US" sz="1800" b="0" kern="1200" dirty="0"/>
            <a:t> de </a:t>
          </a:r>
          <a:r>
            <a:rPr lang="en-US" sz="1800" b="0" kern="1200" dirty="0" err="1"/>
            <a:t>tiempo</a:t>
          </a:r>
          <a:r>
            <a:rPr lang="en-US" sz="1800" b="0" kern="1200" dirty="0"/>
            <a:t> </a:t>
          </a:r>
          <a:r>
            <a:rPr lang="en-US" sz="1800" b="0" kern="1200" dirty="0" err="1"/>
            <a:t>solicitado</a:t>
          </a:r>
          <a:r>
            <a:rPr lang="en-US" sz="1800" b="0" kern="1200" dirty="0"/>
            <a:t>?</a:t>
          </a:r>
        </a:p>
        <a:p>
          <a:pPr marL="171450" lvl="1" indent="-171450" algn="l" defTabSz="800100">
            <a:lnSpc>
              <a:spcPct val="90000"/>
            </a:lnSpc>
            <a:spcBef>
              <a:spcPct val="0"/>
            </a:spcBef>
            <a:spcAft>
              <a:spcPct val="15000"/>
            </a:spcAft>
            <a:buChar char="•"/>
          </a:pPr>
          <a:r>
            <a:rPr lang="en-US" sz="1800" b="0" kern="1200" dirty="0"/>
            <a:t>¿</a:t>
          </a:r>
          <a:r>
            <a:rPr lang="en-US" sz="1800" b="0" kern="1200" dirty="0" err="1"/>
            <a:t>Qué</a:t>
          </a:r>
          <a:r>
            <a:rPr lang="en-US" sz="1800" b="0" kern="1200" dirty="0"/>
            <a:t> </a:t>
          </a:r>
          <a:r>
            <a:rPr lang="en-US" sz="1800" b="0" kern="1200" dirty="0" err="1"/>
            <a:t>cantidad</a:t>
          </a:r>
          <a:r>
            <a:rPr lang="en-US" sz="1800" b="0" kern="1200" dirty="0"/>
            <a:t> de </a:t>
          </a:r>
          <a:r>
            <a:rPr lang="en-US" sz="1800" b="0" kern="1200" dirty="0" err="1"/>
            <a:t>incentivo</a:t>
          </a:r>
          <a:r>
            <a:rPr lang="en-US" sz="1800" b="0" kern="1200" dirty="0"/>
            <a:t> </a:t>
          </a:r>
          <a:r>
            <a:rPr lang="en-US" sz="1800" b="0" kern="1200" dirty="0" err="1"/>
            <a:t>necesitaré</a:t>
          </a:r>
          <a:r>
            <a:rPr lang="en-US" sz="1800" b="0" kern="1200" dirty="0"/>
            <a:t>?</a:t>
          </a:r>
        </a:p>
        <a:p>
          <a:pPr marL="171450" lvl="1" indent="-171450" algn="l" defTabSz="800100">
            <a:lnSpc>
              <a:spcPct val="90000"/>
            </a:lnSpc>
            <a:spcBef>
              <a:spcPct val="0"/>
            </a:spcBef>
            <a:spcAft>
              <a:spcPct val="15000"/>
            </a:spcAft>
            <a:buChar char="•"/>
          </a:pPr>
          <a:r>
            <a:rPr lang="en-US" sz="1800" b="0" kern="1200" dirty="0"/>
            <a:t>¿</a:t>
          </a:r>
          <a:r>
            <a:rPr lang="en-US" sz="1800" b="0" kern="1200" dirty="0" err="1"/>
            <a:t>Cuántos</a:t>
          </a:r>
          <a:r>
            <a:rPr lang="en-US" sz="1800" b="0" kern="1200" dirty="0"/>
            <a:t> </a:t>
          </a:r>
          <a:r>
            <a:rPr lang="en-US" sz="1800" b="0" kern="1200" dirty="0" err="1"/>
            <a:t>empleos</a:t>
          </a:r>
          <a:r>
            <a:rPr lang="en-US" sz="1800" b="0" kern="1200" dirty="0"/>
            <a:t> </a:t>
          </a:r>
          <a:r>
            <a:rPr lang="en-US" sz="1800" b="0" kern="1200" dirty="0" err="1"/>
            <a:t>voy</a:t>
          </a:r>
          <a:r>
            <a:rPr lang="en-US" sz="1800" b="0" kern="1200" dirty="0"/>
            <a:t> a </a:t>
          </a:r>
          <a:r>
            <a:rPr lang="en-US" sz="1800" b="0" kern="1200" dirty="0" err="1"/>
            <a:t>mantener</a:t>
          </a:r>
          <a:r>
            <a:rPr lang="en-US" sz="1800" b="0" kern="1200" dirty="0"/>
            <a:t> y/o </a:t>
          </a:r>
          <a:r>
            <a:rPr lang="en-US" sz="1800" b="0" kern="1200" dirty="0" err="1"/>
            <a:t>crear</a:t>
          </a:r>
          <a:r>
            <a:rPr lang="en-US" sz="1800" b="0" kern="1200" dirty="0"/>
            <a:t> ?</a:t>
          </a:r>
        </a:p>
      </dsp:txBody>
      <dsp:txXfrm rot="-5400000">
        <a:off x="2576090" y="1559207"/>
        <a:ext cx="4499448" cy="1483748"/>
      </dsp:txXfrm>
    </dsp:sp>
    <dsp:sp modelId="{B7C60AA1-6970-4902-9CBF-204FE1A41D42}">
      <dsp:nvSpPr>
        <dsp:cNvPr id="0" name=""/>
        <dsp:cNvSpPr/>
      </dsp:nvSpPr>
      <dsp:spPr>
        <a:xfrm>
          <a:off x="0" y="1597723"/>
          <a:ext cx="2576089" cy="1406715"/>
        </a:xfrm>
        <a:prstGeom prst="roundRect">
          <a:avLst/>
        </a:prstGeom>
        <a:solidFill>
          <a:srgbClr val="F7FDA7"/>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t>COMPUTAR</a:t>
          </a:r>
        </a:p>
      </dsp:txBody>
      <dsp:txXfrm>
        <a:off x="68670" y="1666393"/>
        <a:ext cx="2438749" cy="1269375"/>
      </dsp:txXfrm>
    </dsp:sp>
    <dsp:sp modelId="{5D9032D9-680E-460C-87FF-6434B095D86B}">
      <dsp:nvSpPr>
        <dsp:cNvPr id="0" name=""/>
        <dsp:cNvSpPr/>
      </dsp:nvSpPr>
      <dsp:spPr>
        <a:xfrm rot="5400000">
          <a:off x="4196600" y="1604820"/>
          <a:ext cx="1348207" cy="4584192"/>
        </a:xfrm>
        <a:prstGeom prst="round2SameRect">
          <a:avLst/>
        </a:prstGeom>
        <a:solidFill>
          <a:schemeClr val="lt1">
            <a:alpha val="90000"/>
            <a:tint val="40000"/>
            <a:hueOff val="0"/>
            <a:satOff val="0"/>
            <a:lumOff val="0"/>
            <a:alphaOff val="0"/>
          </a:schemeClr>
        </a:solidFill>
        <a:ln w="15875"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a:t>¿</a:t>
          </a:r>
          <a:r>
            <a:rPr lang="en-US" sz="1800" b="0" kern="1200" dirty="0" err="1"/>
            <a:t>Cumplo</a:t>
          </a:r>
          <a:r>
            <a:rPr lang="en-US" sz="1800" b="0" kern="1200" dirty="0"/>
            <a:t> con </a:t>
          </a:r>
          <a:r>
            <a:rPr lang="en-US" sz="1800" b="0" kern="1200" dirty="0" err="1"/>
            <a:t>todos</a:t>
          </a:r>
          <a:r>
            <a:rPr lang="en-US" sz="1800" b="0" kern="1200" dirty="0"/>
            <a:t> los </a:t>
          </a:r>
          <a:r>
            <a:rPr lang="en-US" sz="1800" b="0" kern="1200" dirty="0" err="1"/>
            <a:t>requisitos</a:t>
          </a:r>
          <a:r>
            <a:rPr lang="en-US" sz="1800" b="0" kern="1200" dirty="0"/>
            <a:t>?</a:t>
          </a:r>
        </a:p>
        <a:p>
          <a:pPr marL="171450" lvl="1" indent="-171450" algn="l" defTabSz="800100">
            <a:lnSpc>
              <a:spcPct val="90000"/>
            </a:lnSpc>
            <a:spcBef>
              <a:spcPct val="0"/>
            </a:spcBef>
            <a:spcAft>
              <a:spcPct val="15000"/>
            </a:spcAft>
            <a:buChar char="•"/>
          </a:pPr>
          <a:r>
            <a:rPr lang="en-US" sz="1800" b="0" kern="1200" dirty="0"/>
            <a:t>¿</a:t>
          </a:r>
          <a:r>
            <a:rPr lang="en-US" sz="1800" b="0" kern="1200" dirty="0" err="1"/>
            <a:t>Tengo</a:t>
          </a:r>
          <a:r>
            <a:rPr lang="en-US" sz="1800" b="0" kern="1200" dirty="0"/>
            <a:t> </a:t>
          </a:r>
          <a:r>
            <a:rPr lang="en-US" sz="1800" b="0" kern="1200" dirty="0" err="1"/>
            <a:t>todos</a:t>
          </a:r>
          <a:r>
            <a:rPr lang="en-US" sz="1800" b="0" kern="1200" dirty="0"/>
            <a:t> los </a:t>
          </a:r>
          <a:r>
            <a:rPr lang="en-US" sz="1800" b="0" kern="1200" dirty="0" err="1"/>
            <a:t>documentos</a:t>
          </a:r>
          <a:r>
            <a:rPr lang="en-US" sz="1800" b="0" kern="1200" dirty="0"/>
            <a:t> </a:t>
          </a:r>
          <a:r>
            <a:rPr lang="en-US" sz="1800" b="0" kern="1200" dirty="0" err="1"/>
            <a:t>necesarios</a:t>
          </a:r>
          <a:r>
            <a:rPr lang="en-US" sz="1800" b="0" kern="1200" dirty="0"/>
            <a:t>?</a:t>
          </a:r>
        </a:p>
        <a:p>
          <a:pPr marL="171450" lvl="1" indent="-171450" algn="l" defTabSz="800100">
            <a:lnSpc>
              <a:spcPct val="90000"/>
            </a:lnSpc>
            <a:spcBef>
              <a:spcPct val="0"/>
            </a:spcBef>
            <a:spcAft>
              <a:spcPct val="15000"/>
            </a:spcAft>
            <a:buChar char="•"/>
          </a:pPr>
          <a:r>
            <a:rPr lang="en-US" sz="1800" b="0" kern="1200" dirty="0"/>
            <a:t>¿</a:t>
          </a:r>
          <a:r>
            <a:rPr lang="en-US" sz="1800" b="0" kern="1200" dirty="0" err="1"/>
            <a:t>Están</a:t>
          </a:r>
          <a:r>
            <a:rPr lang="en-US" sz="1800" b="0" kern="1200" dirty="0"/>
            <a:t> </a:t>
          </a:r>
          <a:r>
            <a:rPr lang="en-US" sz="1800" b="0" kern="1200" dirty="0" err="1"/>
            <a:t>mis</a:t>
          </a:r>
          <a:r>
            <a:rPr lang="en-US" sz="1800" b="0" kern="1200" dirty="0"/>
            <a:t> </a:t>
          </a:r>
          <a:r>
            <a:rPr lang="en-US" sz="1800" b="0" kern="1200" dirty="0" err="1"/>
            <a:t>certificaciones</a:t>
          </a:r>
          <a:r>
            <a:rPr lang="en-US" sz="1800" b="0" kern="1200" dirty="0"/>
            <a:t> </a:t>
          </a:r>
          <a:r>
            <a:rPr lang="en-US" sz="1800" b="0" kern="1200" dirty="0" err="1"/>
            <a:t>vigentes</a:t>
          </a:r>
          <a:r>
            <a:rPr lang="en-US" sz="1800" b="0" kern="1200" dirty="0"/>
            <a:t>?</a:t>
          </a:r>
        </a:p>
      </dsp:txBody>
      <dsp:txXfrm rot="-5400000">
        <a:off x="2578608" y="3288626"/>
        <a:ext cx="4518378" cy="1216579"/>
      </dsp:txXfrm>
    </dsp:sp>
    <dsp:sp modelId="{1D43A007-3A31-4167-99E5-1051DABE6B97}">
      <dsp:nvSpPr>
        <dsp:cNvPr id="0" name=""/>
        <dsp:cNvSpPr/>
      </dsp:nvSpPr>
      <dsp:spPr>
        <a:xfrm>
          <a:off x="0" y="3193558"/>
          <a:ext cx="2578608" cy="1406715"/>
        </a:xfrm>
        <a:prstGeom prst="roundRect">
          <a:avLst/>
        </a:prstGeom>
        <a:solidFill>
          <a:srgbClr val="FF9900"/>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t>RADICAR</a:t>
          </a:r>
        </a:p>
      </dsp:txBody>
      <dsp:txXfrm>
        <a:off x="68670" y="3262228"/>
        <a:ext cx="2441268" cy="1269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3A5EE-FAF9-413E-A61A-7109BD5F70AA}">
      <dsp:nvSpPr>
        <dsp:cNvPr id="0" name=""/>
        <dsp:cNvSpPr/>
      </dsp:nvSpPr>
      <dsp:spPr>
        <a:xfrm>
          <a:off x="3683" y="293303"/>
          <a:ext cx="1610506" cy="966303"/>
        </a:xfrm>
        <a:prstGeom prst="roundRect">
          <a:avLst>
            <a:gd name="adj" fmla="val 10000"/>
          </a:avLst>
        </a:prstGeom>
        <a:solidFill>
          <a:srgbClr val="FF00FF">
            <a:alpha val="38000"/>
          </a:srgb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Aviso Público </a:t>
          </a:r>
          <a:r>
            <a:rPr lang="en-US" sz="1500" b="1" kern="1200" dirty="0" err="1">
              <a:solidFill>
                <a:schemeClr val="tx1"/>
              </a:solidFill>
            </a:rPr>
            <a:t>Disponibilidad</a:t>
          </a:r>
          <a:r>
            <a:rPr lang="en-US" sz="1500" b="1" kern="1200" dirty="0">
              <a:solidFill>
                <a:schemeClr val="tx1"/>
              </a:solidFill>
            </a:rPr>
            <a:t> de </a:t>
          </a:r>
          <a:r>
            <a:rPr lang="en-US" sz="1500" b="1" kern="1200" dirty="0" err="1">
              <a:solidFill>
                <a:schemeClr val="tx1"/>
              </a:solidFill>
            </a:rPr>
            <a:t>Fondos</a:t>
          </a:r>
          <a:endParaRPr lang="en-US" sz="1500" b="1" kern="1200" dirty="0">
            <a:solidFill>
              <a:schemeClr val="tx1"/>
            </a:solidFill>
          </a:endParaRPr>
        </a:p>
      </dsp:txBody>
      <dsp:txXfrm>
        <a:off x="31985" y="321605"/>
        <a:ext cx="1553902" cy="909699"/>
      </dsp:txXfrm>
    </dsp:sp>
    <dsp:sp modelId="{B6A3F4C1-7E6F-4FF4-B983-8D0E8E7CEF82}">
      <dsp:nvSpPr>
        <dsp:cNvPr id="0" name=""/>
        <dsp:cNvSpPr/>
      </dsp:nvSpPr>
      <dsp:spPr>
        <a:xfrm>
          <a:off x="1755914" y="576752"/>
          <a:ext cx="341427" cy="399405"/>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755914" y="656633"/>
        <a:ext cx="238999" cy="239643"/>
      </dsp:txXfrm>
    </dsp:sp>
    <dsp:sp modelId="{FF835CBB-5D47-4B7E-8CA0-CCC72128C6A3}">
      <dsp:nvSpPr>
        <dsp:cNvPr id="0" name=""/>
        <dsp:cNvSpPr/>
      </dsp:nvSpPr>
      <dsp:spPr>
        <a:xfrm>
          <a:off x="2258392" y="293303"/>
          <a:ext cx="1610506" cy="966303"/>
        </a:xfrm>
        <a:prstGeom prst="roundRect">
          <a:avLst>
            <a:gd name="adj" fmla="val 10000"/>
          </a:avLst>
        </a:prstGeom>
        <a:solidFill>
          <a:schemeClr val="bg2">
            <a:lumMod val="7500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err="1">
              <a:solidFill>
                <a:schemeClr val="tx1"/>
              </a:solidFill>
            </a:rPr>
            <a:t>Cursos</a:t>
          </a:r>
          <a:r>
            <a:rPr lang="en-US" sz="1500" b="1" kern="1200" dirty="0">
              <a:solidFill>
                <a:schemeClr val="tx1"/>
              </a:solidFill>
            </a:rPr>
            <a:t> </a:t>
          </a:r>
          <a:r>
            <a:rPr lang="en-US" sz="1500" b="1" kern="1200" dirty="0" err="1">
              <a:solidFill>
                <a:schemeClr val="tx1"/>
              </a:solidFill>
            </a:rPr>
            <a:t>orientación</a:t>
          </a:r>
          <a:r>
            <a:rPr lang="en-US" sz="1500" b="1" kern="1200" dirty="0">
              <a:solidFill>
                <a:schemeClr val="tx1"/>
              </a:solidFill>
            </a:rPr>
            <a:t> a </a:t>
          </a:r>
          <a:r>
            <a:rPr lang="en-US" sz="1500" b="1" kern="1200" dirty="0" err="1">
              <a:solidFill>
                <a:schemeClr val="tx1"/>
              </a:solidFill>
            </a:rPr>
            <a:t>patronos</a:t>
          </a:r>
          <a:endParaRPr lang="en-US" sz="1500" b="1" kern="1200" dirty="0">
            <a:solidFill>
              <a:schemeClr val="tx1"/>
            </a:solidFill>
          </a:endParaRPr>
        </a:p>
      </dsp:txBody>
      <dsp:txXfrm>
        <a:off x="2286694" y="321605"/>
        <a:ext cx="1553902" cy="909699"/>
      </dsp:txXfrm>
    </dsp:sp>
    <dsp:sp modelId="{A28ADFA3-49B2-463E-9B0E-7B2DF81DF628}">
      <dsp:nvSpPr>
        <dsp:cNvPr id="0" name=""/>
        <dsp:cNvSpPr/>
      </dsp:nvSpPr>
      <dsp:spPr>
        <a:xfrm>
          <a:off x="4010623" y="576752"/>
          <a:ext cx="341427" cy="399405"/>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010623" y="656633"/>
        <a:ext cx="238999" cy="239643"/>
      </dsp:txXfrm>
    </dsp:sp>
    <dsp:sp modelId="{9150E19D-2CDC-4C34-9169-4854DEA87287}">
      <dsp:nvSpPr>
        <dsp:cNvPr id="0" name=""/>
        <dsp:cNvSpPr/>
      </dsp:nvSpPr>
      <dsp:spPr>
        <a:xfrm>
          <a:off x="4513101" y="293303"/>
          <a:ext cx="1610506" cy="966303"/>
        </a:xfrm>
        <a:prstGeom prst="roundRect">
          <a:avLst>
            <a:gd name="adj" fmla="val 10000"/>
          </a:avLst>
        </a:prstGeom>
        <a:solidFill>
          <a:srgbClr val="FF0000">
            <a:alpha val="45000"/>
          </a:srgb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err="1">
              <a:solidFill>
                <a:schemeClr val="tx1"/>
              </a:solidFill>
            </a:rPr>
            <a:t>Radicación</a:t>
          </a:r>
          <a:r>
            <a:rPr lang="en-US" sz="1500" b="1" kern="1200" dirty="0">
              <a:solidFill>
                <a:schemeClr val="tx1"/>
              </a:solidFill>
            </a:rPr>
            <a:t> </a:t>
          </a:r>
          <a:r>
            <a:rPr lang="en-US" sz="1500" b="1" kern="1200" dirty="0" err="1">
              <a:solidFill>
                <a:schemeClr val="tx1"/>
              </a:solidFill>
            </a:rPr>
            <a:t>propuestas</a:t>
          </a:r>
          <a:endParaRPr lang="en-US" sz="1500" b="1" kern="1200" dirty="0">
            <a:solidFill>
              <a:schemeClr val="tx1"/>
            </a:solidFill>
          </a:endParaRPr>
        </a:p>
      </dsp:txBody>
      <dsp:txXfrm>
        <a:off x="4541403" y="321605"/>
        <a:ext cx="1553902" cy="909699"/>
      </dsp:txXfrm>
    </dsp:sp>
    <dsp:sp modelId="{FE9A96AE-41BD-48D8-B9FB-5702EF76ADC8}">
      <dsp:nvSpPr>
        <dsp:cNvPr id="0" name=""/>
        <dsp:cNvSpPr/>
      </dsp:nvSpPr>
      <dsp:spPr>
        <a:xfrm>
          <a:off x="6265332" y="576752"/>
          <a:ext cx="341427" cy="399405"/>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265332" y="656633"/>
        <a:ext cx="238999" cy="239643"/>
      </dsp:txXfrm>
    </dsp:sp>
    <dsp:sp modelId="{6F31D49C-F4AA-4399-B974-C4CCCC310369}">
      <dsp:nvSpPr>
        <dsp:cNvPr id="0" name=""/>
        <dsp:cNvSpPr/>
      </dsp:nvSpPr>
      <dsp:spPr>
        <a:xfrm>
          <a:off x="6767810" y="293303"/>
          <a:ext cx="1610506" cy="966303"/>
        </a:xfrm>
        <a:prstGeom prst="roundRect">
          <a:avLst>
            <a:gd name="adj" fmla="val 10000"/>
          </a:avLst>
        </a:prstGeom>
        <a:solidFill>
          <a:schemeClr val="accent5">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Pre </a:t>
          </a:r>
          <a:r>
            <a:rPr lang="en-US" sz="1500" b="1" kern="1200" dirty="0" err="1">
              <a:solidFill>
                <a:schemeClr val="tx1"/>
              </a:solidFill>
            </a:rPr>
            <a:t>evaluación</a:t>
          </a:r>
          <a:r>
            <a:rPr lang="en-US" sz="1500" b="1" kern="1200" dirty="0">
              <a:solidFill>
                <a:schemeClr val="tx1"/>
              </a:solidFill>
            </a:rPr>
            <a:t> de </a:t>
          </a:r>
          <a:r>
            <a:rPr lang="en-US" sz="1500" b="1" kern="1200" dirty="0" err="1">
              <a:solidFill>
                <a:schemeClr val="tx1"/>
              </a:solidFill>
            </a:rPr>
            <a:t>propuestas</a:t>
          </a:r>
          <a:endParaRPr lang="en-US" sz="1500" b="1" kern="1200" dirty="0">
            <a:solidFill>
              <a:schemeClr val="tx1"/>
            </a:solidFill>
          </a:endParaRPr>
        </a:p>
      </dsp:txBody>
      <dsp:txXfrm>
        <a:off x="6796112" y="321605"/>
        <a:ext cx="1553902" cy="909699"/>
      </dsp:txXfrm>
    </dsp:sp>
    <dsp:sp modelId="{ECD8A7FB-6A10-44A0-9823-7E3D0B9BE683}">
      <dsp:nvSpPr>
        <dsp:cNvPr id="0" name=""/>
        <dsp:cNvSpPr/>
      </dsp:nvSpPr>
      <dsp:spPr>
        <a:xfrm rot="5400000">
          <a:off x="7402349" y="1372343"/>
          <a:ext cx="341427" cy="399405"/>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7453241" y="1401332"/>
        <a:ext cx="239643" cy="238999"/>
      </dsp:txXfrm>
    </dsp:sp>
    <dsp:sp modelId="{A80C3DDF-0C20-4634-A08E-717CA482D307}">
      <dsp:nvSpPr>
        <dsp:cNvPr id="0" name=""/>
        <dsp:cNvSpPr/>
      </dsp:nvSpPr>
      <dsp:spPr>
        <a:xfrm>
          <a:off x="6767810" y="1903810"/>
          <a:ext cx="1610506" cy="966303"/>
        </a:xfrm>
        <a:prstGeom prst="roundRect">
          <a:avLst>
            <a:gd name="adj" fmla="val 10000"/>
          </a:avLst>
        </a:prstGeom>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lin ang="8100000" scaled="1"/>
          <a:tileRect/>
        </a:gra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Junta </a:t>
          </a:r>
          <a:r>
            <a:rPr lang="en-US" sz="1500" b="1" kern="1200" dirty="0" err="1">
              <a:solidFill>
                <a:schemeClr val="tx1"/>
              </a:solidFill>
            </a:rPr>
            <a:t>Consultiva</a:t>
          </a:r>
          <a:r>
            <a:rPr lang="en-US" sz="1500" b="1" kern="1200" dirty="0">
              <a:solidFill>
                <a:schemeClr val="tx1"/>
              </a:solidFill>
            </a:rPr>
            <a:t> / </a:t>
          </a:r>
          <a:r>
            <a:rPr lang="en-US" sz="1500" b="1" kern="1200" dirty="0" err="1">
              <a:solidFill>
                <a:schemeClr val="tx1"/>
              </a:solidFill>
            </a:rPr>
            <a:t>Evalúa</a:t>
          </a:r>
          <a:r>
            <a:rPr lang="en-US" sz="1500" b="1" kern="1200" dirty="0">
              <a:solidFill>
                <a:schemeClr val="tx1"/>
              </a:solidFill>
            </a:rPr>
            <a:t> y </a:t>
          </a:r>
          <a:r>
            <a:rPr lang="en-US" sz="1500" b="1" kern="1200" dirty="0" err="1">
              <a:solidFill>
                <a:schemeClr val="tx1"/>
              </a:solidFill>
            </a:rPr>
            <a:t>emite</a:t>
          </a:r>
          <a:r>
            <a:rPr lang="en-US" sz="1500" b="1" kern="1200" dirty="0">
              <a:solidFill>
                <a:schemeClr val="tx1"/>
              </a:solidFill>
            </a:rPr>
            <a:t> </a:t>
          </a:r>
          <a:r>
            <a:rPr lang="en-US" sz="1500" b="1" kern="1200" dirty="0" err="1">
              <a:solidFill>
                <a:schemeClr val="tx1"/>
              </a:solidFill>
            </a:rPr>
            <a:t>recomendaciones</a:t>
          </a:r>
          <a:r>
            <a:rPr lang="en-US" sz="1500" b="1" kern="1200" dirty="0">
              <a:solidFill>
                <a:schemeClr val="tx1"/>
              </a:solidFill>
            </a:rPr>
            <a:t> al </a:t>
          </a:r>
          <a:r>
            <a:rPr lang="en-US" sz="1500" b="1" kern="1200" dirty="0" err="1">
              <a:solidFill>
                <a:schemeClr val="tx1"/>
              </a:solidFill>
            </a:rPr>
            <a:t>Secretario</a:t>
          </a:r>
          <a:endParaRPr lang="en-US" sz="1500" b="1" kern="1200" dirty="0">
            <a:solidFill>
              <a:schemeClr val="tx1"/>
            </a:solidFill>
          </a:endParaRPr>
        </a:p>
      </dsp:txBody>
      <dsp:txXfrm>
        <a:off x="6796112" y="1932112"/>
        <a:ext cx="1553902" cy="909699"/>
      </dsp:txXfrm>
    </dsp:sp>
    <dsp:sp modelId="{6838A54B-2242-49E4-AEC9-6402B7738245}">
      <dsp:nvSpPr>
        <dsp:cNvPr id="0" name=""/>
        <dsp:cNvSpPr/>
      </dsp:nvSpPr>
      <dsp:spPr>
        <a:xfrm rot="10800000">
          <a:off x="6284658" y="2187259"/>
          <a:ext cx="341427" cy="399405"/>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6387086" y="2267140"/>
        <a:ext cx="238999" cy="239643"/>
      </dsp:txXfrm>
    </dsp:sp>
    <dsp:sp modelId="{D588DDDA-A14C-4BD7-8781-261BABA850E9}">
      <dsp:nvSpPr>
        <dsp:cNvPr id="0" name=""/>
        <dsp:cNvSpPr/>
      </dsp:nvSpPr>
      <dsp:spPr>
        <a:xfrm>
          <a:off x="4513101" y="1903810"/>
          <a:ext cx="1610506" cy="966303"/>
        </a:xfrm>
        <a:prstGeom prst="roundRect">
          <a:avLst>
            <a:gd name="adj" fmla="val 10000"/>
          </a:avLst>
        </a:prstGeom>
        <a:solidFill>
          <a:srgbClr val="FF9900"/>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err="1">
              <a:solidFill>
                <a:schemeClr val="tx1"/>
              </a:solidFill>
            </a:rPr>
            <a:t>Notificación</a:t>
          </a:r>
          <a:r>
            <a:rPr lang="en-US" sz="1500" b="1" kern="1200" dirty="0">
              <a:solidFill>
                <a:schemeClr val="tx1"/>
              </a:solidFill>
            </a:rPr>
            <a:t> de </a:t>
          </a:r>
          <a:r>
            <a:rPr lang="en-US" sz="1500" b="1" kern="1200" dirty="0" err="1">
              <a:solidFill>
                <a:schemeClr val="tx1"/>
              </a:solidFill>
            </a:rPr>
            <a:t>aprobación</a:t>
          </a:r>
          <a:r>
            <a:rPr lang="en-US" sz="1500" b="1" kern="1200" dirty="0">
              <a:solidFill>
                <a:schemeClr val="tx1"/>
              </a:solidFill>
            </a:rPr>
            <a:t> o </a:t>
          </a:r>
          <a:r>
            <a:rPr lang="en-US" sz="1500" b="1" kern="1200" dirty="0" err="1">
              <a:solidFill>
                <a:schemeClr val="tx1"/>
              </a:solidFill>
            </a:rPr>
            <a:t>denegación</a:t>
          </a:r>
          <a:endParaRPr lang="en-US" sz="1500" b="1" kern="1200" dirty="0">
            <a:solidFill>
              <a:schemeClr val="tx1"/>
            </a:solidFill>
          </a:endParaRPr>
        </a:p>
      </dsp:txBody>
      <dsp:txXfrm>
        <a:off x="4541403" y="1932112"/>
        <a:ext cx="1553902" cy="909699"/>
      </dsp:txXfrm>
    </dsp:sp>
    <dsp:sp modelId="{703BACE6-F883-4FD3-830B-32B4B62FB791}">
      <dsp:nvSpPr>
        <dsp:cNvPr id="0" name=""/>
        <dsp:cNvSpPr/>
      </dsp:nvSpPr>
      <dsp:spPr>
        <a:xfrm rot="10800000">
          <a:off x="4029949" y="2187259"/>
          <a:ext cx="341427" cy="399405"/>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4132377" y="2267140"/>
        <a:ext cx="238999" cy="239643"/>
      </dsp:txXfrm>
    </dsp:sp>
    <dsp:sp modelId="{B132F9FB-B01B-40D4-B077-35CD9BE27FAE}">
      <dsp:nvSpPr>
        <dsp:cNvPr id="0" name=""/>
        <dsp:cNvSpPr/>
      </dsp:nvSpPr>
      <dsp:spPr>
        <a:xfrm>
          <a:off x="2258392" y="1903810"/>
          <a:ext cx="1610506" cy="966303"/>
        </a:xfrm>
        <a:prstGeom prst="roundRect">
          <a:avLst>
            <a:gd name="adj" fmla="val 10000"/>
          </a:avLst>
        </a:prstGeom>
        <a:solidFill>
          <a:srgbClr val="FFFF00"/>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err="1">
              <a:solidFill>
                <a:schemeClr val="tx1"/>
              </a:solidFill>
            </a:rPr>
            <a:t>Inspección</a:t>
          </a:r>
          <a:r>
            <a:rPr lang="en-US" sz="1500" b="1" kern="1200" dirty="0">
              <a:solidFill>
                <a:schemeClr val="tx1"/>
              </a:solidFill>
            </a:rPr>
            <a:t> ocular</a:t>
          </a:r>
        </a:p>
      </dsp:txBody>
      <dsp:txXfrm>
        <a:off x="2286694" y="1932112"/>
        <a:ext cx="1553902" cy="909699"/>
      </dsp:txXfrm>
    </dsp:sp>
    <dsp:sp modelId="{85681E75-46CA-46BF-AA28-64AB72C66F08}">
      <dsp:nvSpPr>
        <dsp:cNvPr id="0" name=""/>
        <dsp:cNvSpPr/>
      </dsp:nvSpPr>
      <dsp:spPr>
        <a:xfrm rot="10800000">
          <a:off x="1775240" y="2187259"/>
          <a:ext cx="341427" cy="399405"/>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1877668" y="2267140"/>
        <a:ext cx="238999" cy="239643"/>
      </dsp:txXfrm>
    </dsp:sp>
    <dsp:sp modelId="{95FAECE1-8D7A-4BB1-A6D6-6988B4030EDF}">
      <dsp:nvSpPr>
        <dsp:cNvPr id="0" name=""/>
        <dsp:cNvSpPr/>
      </dsp:nvSpPr>
      <dsp:spPr>
        <a:xfrm>
          <a:off x="3683" y="1903810"/>
          <a:ext cx="1610506" cy="966303"/>
        </a:xfrm>
        <a:prstGeom prst="roundRect">
          <a:avLst>
            <a:gd name="adj" fmla="val 10000"/>
          </a:avLst>
        </a:prstGeom>
        <a:gradFill flip="none" rotWithShape="0">
          <a:gsLst>
            <a:gs pos="0">
              <a:schemeClr val="accent3">
                <a:tint val="66000"/>
                <a:satMod val="160000"/>
              </a:schemeClr>
            </a:gs>
            <a:gs pos="50000">
              <a:schemeClr val="accent3">
                <a:tint val="44500"/>
                <a:satMod val="160000"/>
              </a:schemeClr>
            </a:gs>
            <a:gs pos="100000">
              <a:schemeClr val="accent3">
                <a:tint val="23500"/>
                <a:satMod val="160000"/>
              </a:schemeClr>
            </a:gs>
          </a:gsLst>
          <a:lin ang="0" scaled="1"/>
          <a:tileRect/>
        </a:gra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err="1">
              <a:solidFill>
                <a:schemeClr val="tx1"/>
              </a:solidFill>
            </a:rPr>
            <a:t>Monitoria</a:t>
          </a:r>
          <a:endParaRPr lang="en-US" sz="1500" b="1" kern="1200" dirty="0">
            <a:solidFill>
              <a:schemeClr val="tx1"/>
            </a:solidFill>
          </a:endParaRPr>
        </a:p>
      </dsp:txBody>
      <dsp:txXfrm>
        <a:off x="31985" y="1932112"/>
        <a:ext cx="1553902" cy="909699"/>
      </dsp:txXfrm>
    </dsp:sp>
    <dsp:sp modelId="{C06A5C67-E6FA-4ABD-9BCF-EB7A17FFFB4C}">
      <dsp:nvSpPr>
        <dsp:cNvPr id="0" name=""/>
        <dsp:cNvSpPr/>
      </dsp:nvSpPr>
      <dsp:spPr>
        <a:xfrm rot="5400000">
          <a:off x="638222" y="2982849"/>
          <a:ext cx="341427" cy="399405"/>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689114" y="3011838"/>
        <a:ext cx="239643" cy="238999"/>
      </dsp:txXfrm>
    </dsp:sp>
    <dsp:sp modelId="{FCD7F77D-4DF8-4F97-A8DB-24EEFA87107E}">
      <dsp:nvSpPr>
        <dsp:cNvPr id="0" name=""/>
        <dsp:cNvSpPr/>
      </dsp:nvSpPr>
      <dsp:spPr>
        <a:xfrm>
          <a:off x="3683" y="3514316"/>
          <a:ext cx="1610506" cy="966303"/>
        </a:xfrm>
        <a:prstGeom prst="roundRect">
          <a:avLst>
            <a:gd name="adj" fmla="val 10000"/>
          </a:avLst>
        </a:prstGeom>
        <a:solidFill>
          <a:srgbClr val="92D050"/>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err="1">
              <a:solidFill>
                <a:schemeClr val="tx1"/>
              </a:solidFill>
            </a:rPr>
            <a:t>Entrevistas</a:t>
          </a:r>
          <a:r>
            <a:rPr lang="en-US" sz="1500" b="1" kern="1200" dirty="0">
              <a:solidFill>
                <a:schemeClr val="tx1"/>
              </a:solidFill>
            </a:rPr>
            <a:t> a </a:t>
          </a:r>
          <a:r>
            <a:rPr lang="en-US" sz="1500" b="1" kern="1200" dirty="0" err="1">
              <a:solidFill>
                <a:schemeClr val="tx1"/>
              </a:solidFill>
            </a:rPr>
            <a:t>participantes</a:t>
          </a:r>
          <a:endParaRPr lang="en-US" sz="1500" b="1" kern="1200" dirty="0">
            <a:solidFill>
              <a:schemeClr val="tx1"/>
            </a:solidFill>
          </a:endParaRPr>
        </a:p>
      </dsp:txBody>
      <dsp:txXfrm>
        <a:off x="31985" y="3542618"/>
        <a:ext cx="1553902" cy="909699"/>
      </dsp:txXfrm>
    </dsp:sp>
    <dsp:sp modelId="{71AF4DB6-6833-4BBF-AB34-9BB9ABA139AB}">
      <dsp:nvSpPr>
        <dsp:cNvPr id="0" name=""/>
        <dsp:cNvSpPr/>
      </dsp:nvSpPr>
      <dsp:spPr>
        <a:xfrm>
          <a:off x="1755914" y="3797765"/>
          <a:ext cx="341427" cy="399405"/>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755914" y="3877646"/>
        <a:ext cx="238999" cy="239643"/>
      </dsp:txXfrm>
    </dsp:sp>
    <dsp:sp modelId="{552B97D1-E883-4ECE-B5D2-819561AA8358}">
      <dsp:nvSpPr>
        <dsp:cNvPr id="0" name=""/>
        <dsp:cNvSpPr/>
      </dsp:nvSpPr>
      <dsp:spPr>
        <a:xfrm>
          <a:off x="2258392" y="3514316"/>
          <a:ext cx="1610506" cy="966303"/>
        </a:xfrm>
        <a:prstGeom prst="roundRect">
          <a:avLst>
            <a:gd name="adj" fmla="val 10000"/>
          </a:avLst>
        </a:prstGeom>
        <a:solidFill>
          <a:schemeClr val="accent6">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Informe de </a:t>
          </a:r>
          <a:r>
            <a:rPr lang="en-US" sz="1500" b="1" kern="1200" dirty="0" err="1">
              <a:solidFill>
                <a:schemeClr val="tx1"/>
              </a:solidFill>
            </a:rPr>
            <a:t>Cierre</a:t>
          </a:r>
          <a:r>
            <a:rPr lang="en-US" sz="1500" b="1" kern="1200" dirty="0">
              <a:solidFill>
                <a:schemeClr val="tx1"/>
              </a:solidFill>
            </a:rPr>
            <a:t> del Proyecto de Empleo</a:t>
          </a:r>
        </a:p>
      </dsp:txBody>
      <dsp:txXfrm>
        <a:off x="2286694" y="3542618"/>
        <a:ext cx="1553902" cy="90969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90542" cy="496751"/>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sz="quarter" idx="1"/>
          </p:nvPr>
        </p:nvSpPr>
        <p:spPr>
          <a:xfrm>
            <a:off x="3777037" y="0"/>
            <a:ext cx="2890542" cy="496751"/>
          </a:xfrm>
          <a:prstGeom prst="rect">
            <a:avLst/>
          </a:prstGeom>
        </p:spPr>
        <p:txBody>
          <a:bodyPr vert="horz" lIns="91440" tIns="45720" rIns="91440" bIns="45720" rtlCol="0"/>
          <a:lstStyle>
            <a:lvl1pPr algn="r">
              <a:defRPr sz="1200"/>
            </a:lvl1pPr>
          </a:lstStyle>
          <a:p>
            <a:fld id="{B5E2ABE0-80B7-4E28-9E56-EDD94C967B0A}" type="datetimeFigureOut">
              <a:rPr lang="es-ES_tradnl" smtClean="0"/>
              <a:t>27/05/2025</a:t>
            </a:fld>
            <a:endParaRPr lang="es-ES_tradnl"/>
          </a:p>
        </p:txBody>
      </p:sp>
      <p:sp>
        <p:nvSpPr>
          <p:cNvPr id="4" name="Footer Placeholder 3"/>
          <p:cNvSpPr>
            <a:spLocks noGrp="1"/>
          </p:cNvSpPr>
          <p:nvPr>
            <p:ph type="ftr" sz="quarter" idx="2"/>
          </p:nvPr>
        </p:nvSpPr>
        <p:spPr>
          <a:xfrm>
            <a:off x="1" y="9429779"/>
            <a:ext cx="2890542" cy="496751"/>
          </a:xfrm>
          <a:prstGeom prst="rect">
            <a:avLst/>
          </a:prstGeom>
        </p:spPr>
        <p:txBody>
          <a:bodyPr vert="horz" lIns="91440" tIns="45720" rIns="91440" bIns="45720" rtlCol="0" anchor="b"/>
          <a:lstStyle>
            <a:lvl1pPr algn="l">
              <a:defRPr sz="1200"/>
            </a:lvl1pPr>
          </a:lstStyle>
          <a:p>
            <a:endParaRPr lang="es-ES_tradnl"/>
          </a:p>
        </p:txBody>
      </p:sp>
      <p:sp>
        <p:nvSpPr>
          <p:cNvPr id="5" name="Slide Number Placeholder 4"/>
          <p:cNvSpPr>
            <a:spLocks noGrp="1"/>
          </p:cNvSpPr>
          <p:nvPr>
            <p:ph type="sldNum" sz="quarter" idx="3"/>
          </p:nvPr>
        </p:nvSpPr>
        <p:spPr>
          <a:xfrm>
            <a:off x="3777037" y="9429779"/>
            <a:ext cx="2890542" cy="496751"/>
          </a:xfrm>
          <a:prstGeom prst="rect">
            <a:avLst/>
          </a:prstGeom>
        </p:spPr>
        <p:txBody>
          <a:bodyPr vert="horz" lIns="91440" tIns="45720" rIns="91440" bIns="45720" rtlCol="0" anchor="b"/>
          <a:lstStyle>
            <a:lvl1pPr algn="r">
              <a:defRPr sz="1200"/>
            </a:lvl1pPr>
          </a:lstStyle>
          <a:p>
            <a:fld id="{CC09A069-DBBE-4512-BE0E-283401483202}" type="slidenum">
              <a:rPr lang="es-ES_tradnl" smtClean="0"/>
              <a:t>‹#›</a:t>
            </a:fld>
            <a:endParaRPr lang="es-ES_tradnl"/>
          </a:p>
        </p:txBody>
      </p:sp>
    </p:spTree>
    <p:extLst>
      <p:ext uri="{BB962C8B-B14F-4D97-AF65-F5344CB8AC3E}">
        <p14:creationId xmlns:p14="http://schemas.microsoft.com/office/powerpoint/2010/main" val="1383236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696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776866" y="0"/>
            <a:ext cx="2890665" cy="496968"/>
          </a:xfrm>
          <a:prstGeom prst="rect">
            <a:avLst/>
          </a:prstGeom>
        </p:spPr>
        <p:txBody>
          <a:bodyPr vert="horz" lIns="91440" tIns="45720" rIns="91440" bIns="45720" rtlCol="0"/>
          <a:lstStyle>
            <a:lvl1pPr algn="r">
              <a:defRPr sz="1200"/>
            </a:lvl1pPr>
          </a:lstStyle>
          <a:p>
            <a:fld id="{9599C049-F835-4B49-88EF-5BD744814BC9}" type="datetimeFigureOut">
              <a:rPr lang="es-ES_tradnl" smtClean="0"/>
              <a:t>27/05/2025</a:t>
            </a:fld>
            <a:endParaRPr lang="es-ES_tradnl"/>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66598" y="4715630"/>
            <a:ext cx="5335894" cy="44679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9429670"/>
            <a:ext cx="2890665" cy="49696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776866" y="9429670"/>
            <a:ext cx="2890665" cy="496967"/>
          </a:xfrm>
          <a:prstGeom prst="rect">
            <a:avLst/>
          </a:prstGeom>
        </p:spPr>
        <p:txBody>
          <a:bodyPr vert="horz" lIns="91440" tIns="45720" rIns="91440" bIns="45720" rtlCol="0" anchor="b"/>
          <a:lstStyle>
            <a:lvl1pPr algn="r">
              <a:defRPr sz="1200"/>
            </a:lvl1pPr>
          </a:lstStyle>
          <a:p>
            <a:fld id="{B0BEEB08-125F-486A-A0CC-63E6C01F981F}" type="slidenum">
              <a:rPr lang="es-ES_tradnl" smtClean="0"/>
              <a:t>‹#›</a:t>
            </a:fld>
            <a:endParaRPr lang="es-ES_tradnl"/>
          </a:p>
        </p:txBody>
      </p:sp>
    </p:spTree>
    <p:extLst>
      <p:ext uri="{BB962C8B-B14F-4D97-AF65-F5344CB8AC3E}">
        <p14:creationId xmlns:p14="http://schemas.microsoft.com/office/powerpoint/2010/main" val="3387131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B0BEEB08-125F-486A-A0CC-63E6C01F981F}" type="slidenum">
              <a:rPr lang="es-ES_tradnl" smtClean="0"/>
              <a:t>1</a:t>
            </a:fld>
            <a:endParaRPr lang="es-ES_tradnl"/>
          </a:p>
        </p:txBody>
      </p:sp>
    </p:spTree>
    <p:extLst>
      <p:ext uri="{BB962C8B-B14F-4D97-AF65-F5344CB8AC3E}">
        <p14:creationId xmlns:p14="http://schemas.microsoft.com/office/powerpoint/2010/main" val="3495611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B0BEEB08-125F-486A-A0CC-63E6C01F981F}" type="slidenum">
              <a:rPr lang="es-ES_tradnl" smtClean="0"/>
              <a:t>46</a:t>
            </a:fld>
            <a:endParaRPr lang="es-ES_tradnl"/>
          </a:p>
        </p:txBody>
      </p:sp>
    </p:spTree>
    <p:extLst>
      <p:ext uri="{BB962C8B-B14F-4D97-AF65-F5344CB8AC3E}">
        <p14:creationId xmlns:p14="http://schemas.microsoft.com/office/powerpoint/2010/main" val="2778773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BEEB08-125F-486A-A0CC-63E6C01F981F}" type="slidenum">
              <a:rPr lang="es-ES_tradnl" smtClean="0"/>
              <a:t>3</a:t>
            </a:fld>
            <a:endParaRPr lang="es-ES_tradnl"/>
          </a:p>
        </p:txBody>
      </p:sp>
    </p:spTree>
    <p:extLst>
      <p:ext uri="{BB962C8B-B14F-4D97-AF65-F5344CB8AC3E}">
        <p14:creationId xmlns:p14="http://schemas.microsoft.com/office/powerpoint/2010/main" val="4098539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01E56-10AB-4582-4980-B50E1F83E3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DFEBEC-A868-B7E1-13F5-270E9F31E2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ECA405-39B0-98A9-41BB-165D211046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52989B-110D-E046-BC67-691A212ED76B}"/>
              </a:ext>
            </a:extLst>
          </p:cNvPr>
          <p:cNvSpPr>
            <a:spLocks noGrp="1"/>
          </p:cNvSpPr>
          <p:nvPr>
            <p:ph type="sldNum" sz="quarter" idx="5"/>
          </p:nvPr>
        </p:nvSpPr>
        <p:spPr/>
        <p:txBody>
          <a:bodyPr/>
          <a:lstStyle/>
          <a:p>
            <a:fld id="{B0BEEB08-125F-486A-A0CC-63E6C01F981F}" type="slidenum">
              <a:rPr lang="es-ES_tradnl" smtClean="0"/>
              <a:t>4</a:t>
            </a:fld>
            <a:endParaRPr lang="es-ES_tradnl"/>
          </a:p>
        </p:txBody>
      </p:sp>
    </p:spTree>
    <p:extLst>
      <p:ext uri="{BB962C8B-B14F-4D97-AF65-F5344CB8AC3E}">
        <p14:creationId xmlns:p14="http://schemas.microsoft.com/office/powerpoint/2010/main" val="3580334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24E37-DD58-71FD-1D34-E6277B72DF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1AB232-7671-BBC7-C2A4-B9A6E4067C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C0832A-EFF4-F640-31C8-223AC6E0A6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A381C7-B4BC-DE4F-A690-80F0A50B0780}"/>
              </a:ext>
            </a:extLst>
          </p:cNvPr>
          <p:cNvSpPr>
            <a:spLocks noGrp="1"/>
          </p:cNvSpPr>
          <p:nvPr>
            <p:ph type="sldNum" sz="quarter" idx="5"/>
          </p:nvPr>
        </p:nvSpPr>
        <p:spPr/>
        <p:txBody>
          <a:bodyPr/>
          <a:lstStyle/>
          <a:p>
            <a:fld id="{B0BEEB08-125F-486A-A0CC-63E6C01F981F}" type="slidenum">
              <a:rPr lang="es-ES_tradnl" smtClean="0"/>
              <a:t>5</a:t>
            </a:fld>
            <a:endParaRPr lang="es-ES_tradnl"/>
          </a:p>
        </p:txBody>
      </p:sp>
    </p:spTree>
    <p:extLst>
      <p:ext uri="{BB962C8B-B14F-4D97-AF65-F5344CB8AC3E}">
        <p14:creationId xmlns:p14="http://schemas.microsoft.com/office/powerpoint/2010/main" val="634814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BEEB08-125F-486A-A0CC-63E6C01F981F}" type="slidenum">
              <a:rPr lang="es-ES_tradnl" smtClean="0"/>
              <a:t>9</a:t>
            </a:fld>
            <a:endParaRPr lang="es-ES_tradnl"/>
          </a:p>
        </p:txBody>
      </p:sp>
    </p:spTree>
    <p:extLst>
      <p:ext uri="{BB962C8B-B14F-4D97-AF65-F5344CB8AC3E}">
        <p14:creationId xmlns:p14="http://schemas.microsoft.com/office/powerpoint/2010/main" val="4007904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6BBBE-E77D-9A9A-72AC-DB05621ADD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C06ACE-AC0B-ECF3-989E-7101368616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D90229-9590-98AF-ED41-FED069F028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BC03E7-A93F-8323-21EE-6AF26B865570}"/>
              </a:ext>
            </a:extLst>
          </p:cNvPr>
          <p:cNvSpPr>
            <a:spLocks noGrp="1"/>
          </p:cNvSpPr>
          <p:nvPr>
            <p:ph type="sldNum" sz="quarter" idx="5"/>
          </p:nvPr>
        </p:nvSpPr>
        <p:spPr/>
        <p:txBody>
          <a:bodyPr/>
          <a:lstStyle/>
          <a:p>
            <a:fld id="{B0BEEB08-125F-486A-A0CC-63E6C01F981F}" type="slidenum">
              <a:rPr lang="es-ES_tradnl" smtClean="0"/>
              <a:t>11</a:t>
            </a:fld>
            <a:endParaRPr lang="es-ES_tradnl"/>
          </a:p>
        </p:txBody>
      </p:sp>
    </p:spTree>
    <p:extLst>
      <p:ext uri="{BB962C8B-B14F-4D97-AF65-F5344CB8AC3E}">
        <p14:creationId xmlns:p14="http://schemas.microsoft.com/office/powerpoint/2010/main" val="1282727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86BE1-73D7-FD99-4290-ACB1754445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A65A70-CC94-A11F-808D-4E1A313D49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69C22B-2789-E53F-39F0-7DC54CEF1B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C89B37-A2EE-BA36-932D-6343D33CAFF2}"/>
              </a:ext>
            </a:extLst>
          </p:cNvPr>
          <p:cNvSpPr>
            <a:spLocks noGrp="1"/>
          </p:cNvSpPr>
          <p:nvPr>
            <p:ph type="sldNum" sz="quarter" idx="5"/>
          </p:nvPr>
        </p:nvSpPr>
        <p:spPr/>
        <p:txBody>
          <a:bodyPr/>
          <a:lstStyle/>
          <a:p>
            <a:fld id="{B0BEEB08-125F-486A-A0CC-63E6C01F981F}" type="slidenum">
              <a:rPr lang="es-ES_tradnl" smtClean="0"/>
              <a:t>12</a:t>
            </a:fld>
            <a:endParaRPr lang="es-ES_tradnl"/>
          </a:p>
        </p:txBody>
      </p:sp>
    </p:spTree>
    <p:extLst>
      <p:ext uri="{BB962C8B-B14F-4D97-AF65-F5344CB8AC3E}">
        <p14:creationId xmlns:p14="http://schemas.microsoft.com/office/powerpoint/2010/main" val="2111104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B0BEEB08-125F-486A-A0CC-63E6C01F981F}" type="slidenum">
              <a:rPr lang="es-ES_tradnl" smtClean="0"/>
              <a:t>35</a:t>
            </a:fld>
            <a:endParaRPr lang="es-ES_tradnl"/>
          </a:p>
        </p:txBody>
      </p:sp>
    </p:spTree>
    <p:extLst>
      <p:ext uri="{BB962C8B-B14F-4D97-AF65-F5344CB8AC3E}">
        <p14:creationId xmlns:p14="http://schemas.microsoft.com/office/powerpoint/2010/main" val="1836566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BEEB08-125F-486A-A0CC-63E6C01F981F}" type="slidenum">
              <a:rPr lang="es-ES_tradnl" smtClean="0"/>
              <a:t>40</a:t>
            </a:fld>
            <a:endParaRPr lang="es-ES_tradnl"/>
          </a:p>
        </p:txBody>
      </p:sp>
    </p:spTree>
    <p:extLst>
      <p:ext uri="{BB962C8B-B14F-4D97-AF65-F5344CB8AC3E}">
        <p14:creationId xmlns:p14="http://schemas.microsoft.com/office/powerpoint/2010/main" val="3534575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BA78610-1AA2-4722-AFC4-32CE155E008C}" type="datetimeFigureOut">
              <a:rPr lang="en-US" smtClean="0"/>
              <a:pPr/>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479F6-31BB-4517-B2DE-E9A5C1A3444C}"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952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A78610-1AA2-4722-AFC4-32CE155E008C}" type="datetimeFigureOut">
              <a:rPr lang="en-US" smtClean="0"/>
              <a:pPr/>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479F6-31BB-4517-B2DE-E9A5C1A3444C}" type="slidenum">
              <a:rPr lang="en-US" smtClean="0"/>
              <a:pPr/>
              <a:t>‹#›</a:t>
            </a:fld>
            <a:endParaRPr lang="en-US"/>
          </a:p>
        </p:txBody>
      </p:sp>
    </p:spTree>
    <p:extLst>
      <p:ext uri="{BB962C8B-B14F-4D97-AF65-F5344CB8AC3E}">
        <p14:creationId xmlns:p14="http://schemas.microsoft.com/office/powerpoint/2010/main" val="1545512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A78610-1AA2-4722-AFC4-32CE155E008C}" type="datetimeFigureOut">
              <a:rPr lang="en-US" smtClean="0"/>
              <a:pPr/>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479F6-31BB-4517-B2DE-E9A5C1A3444C}"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429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A78610-1AA2-4722-AFC4-32CE155E008C}" type="datetimeFigureOut">
              <a:rPr lang="en-US" smtClean="0"/>
              <a:pPr/>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479F6-31BB-4517-B2DE-E9A5C1A3444C}" type="slidenum">
              <a:rPr lang="en-US" smtClean="0"/>
              <a:pPr/>
              <a:t>‹#›</a:t>
            </a:fld>
            <a:endParaRPr lang="en-US"/>
          </a:p>
        </p:txBody>
      </p:sp>
    </p:spTree>
    <p:extLst>
      <p:ext uri="{BB962C8B-B14F-4D97-AF65-F5344CB8AC3E}">
        <p14:creationId xmlns:p14="http://schemas.microsoft.com/office/powerpoint/2010/main" val="1444200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A78610-1AA2-4722-AFC4-32CE155E008C}" type="datetimeFigureOut">
              <a:rPr lang="en-US" smtClean="0"/>
              <a:pPr/>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479F6-31BB-4517-B2DE-E9A5C1A3444C}"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336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A78610-1AA2-4722-AFC4-32CE155E008C}" type="datetimeFigureOut">
              <a:rPr lang="en-US" smtClean="0"/>
              <a:pPr/>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479F6-31BB-4517-B2DE-E9A5C1A3444C}" type="slidenum">
              <a:rPr lang="en-US" smtClean="0"/>
              <a:pPr/>
              <a:t>‹#›</a:t>
            </a:fld>
            <a:endParaRPr lang="en-US"/>
          </a:p>
        </p:txBody>
      </p:sp>
    </p:spTree>
    <p:extLst>
      <p:ext uri="{BB962C8B-B14F-4D97-AF65-F5344CB8AC3E}">
        <p14:creationId xmlns:p14="http://schemas.microsoft.com/office/powerpoint/2010/main" val="2081824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A78610-1AA2-4722-AFC4-32CE155E008C}" type="datetimeFigureOut">
              <a:rPr lang="en-US" smtClean="0"/>
              <a:pPr/>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2479F6-31BB-4517-B2DE-E9A5C1A3444C}" type="slidenum">
              <a:rPr lang="en-US" smtClean="0"/>
              <a:pPr/>
              <a:t>‹#›</a:t>
            </a:fld>
            <a:endParaRPr lang="en-US"/>
          </a:p>
        </p:txBody>
      </p:sp>
    </p:spTree>
    <p:extLst>
      <p:ext uri="{BB962C8B-B14F-4D97-AF65-F5344CB8AC3E}">
        <p14:creationId xmlns:p14="http://schemas.microsoft.com/office/powerpoint/2010/main" val="202719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A78610-1AA2-4722-AFC4-32CE155E008C}" type="datetimeFigureOut">
              <a:rPr lang="en-US" smtClean="0"/>
              <a:pPr/>
              <a:t>5/27/2025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2479F6-31BB-4517-B2DE-E9A5C1A3444C}" type="slidenum">
              <a:rPr lang="en-US" smtClean="0"/>
              <a:pPr/>
              <a:t>‹#›</a:t>
            </a:fld>
            <a:endParaRPr lang="en-US"/>
          </a:p>
        </p:txBody>
      </p:sp>
    </p:spTree>
    <p:extLst>
      <p:ext uri="{BB962C8B-B14F-4D97-AF65-F5344CB8AC3E}">
        <p14:creationId xmlns:p14="http://schemas.microsoft.com/office/powerpoint/2010/main" val="2007886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A78610-1AA2-4722-AFC4-32CE155E008C}" type="datetimeFigureOut">
              <a:rPr lang="en-US" smtClean="0"/>
              <a:pPr/>
              <a:t>5/27/2025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2479F6-31BB-4517-B2DE-E9A5C1A3444C}" type="slidenum">
              <a:rPr lang="en-US" smtClean="0"/>
              <a:pPr/>
              <a:t>‹#›</a:t>
            </a:fld>
            <a:endParaRPr lang="en-US"/>
          </a:p>
        </p:txBody>
      </p:sp>
    </p:spTree>
    <p:extLst>
      <p:ext uri="{BB962C8B-B14F-4D97-AF65-F5344CB8AC3E}">
        <p14:creationId xmlns:p14="http://schemas.microsoft.com/office/powerpoint/2010/main" val="187915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A78610-1AA2-4722-AFC4-32CE155E008C}" type="datetimeFigureOut">
              <a:rPr lang="en-US" smtClean="0"/>
              <a:pPr/>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479F6-31BB-4517-B2DE-E9A5C1A3444C}" type="slidenum">
              <a:rPr lang="en-US" smtClean="0"/>
              <a:pPr/>
              <a:t>‹#›</a:t>
            </a:fld>
            <a:endParaRPr lang="en-US"/>
          </a:p>
        </p:txBody>
      </p:sp>
    </p:spTree>
    <p:extLst>
      <p:ext uri="{BB962C8B-B14F-4D97-AF65-F5344CB8AC3E}">
        <p14:creationId xmlns:p14="http://schemas.microsoft.com/office/powerpoint/2010/main" val="4231701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BA78610-1AA2-4722-AFC4-32CE155E008C}" type="datetimeFigureOut">
              <a:rPr lang="en-US" smtClean="0"/>
              <a:pPr/>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479F6-31BB-4517-B2DE-E9A5C1A3444C}"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8479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BA78610-1AA2-4722-AFC4-32CE155E008C}" type="datetimeFigureOut">
              <a:rPr lang="en-US" smtClean="0"/>
              <a:pPr/>
              <a:t>5/27/2025</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02479F6-31BB-4517-B2DE-E9A5C1A3444C}"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369221"/>
      </p:ext>
    </p:extLst>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perfil.trabajo.pr.gov/login" TargetMode="External"/><Relationship Id="rId2" Type="http://schemas.openxmlformats.org/officeDocument/2006/relationships/hyperlink" Target="https://www.perfil.trabajo.pr.gov/careers/employer-registratio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erviciosenlinea.asume.pr.gov/asum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ww.google.com.pr/url?sa=i&amp;rct=j&amp;q=&amp;esrc=s&amp;frm=1&amp;source=images&amp;cd=&amp;cad=rja&amp;docid=x6SCt_I1H_mp3M&amp;tbnid=q8AEGSGR2W1WJM:&amp;ved=0CAUQjRw&amp;url=http://www.entrevistadetrabajo.org/las-preguntas-generales-en-la-entrevista-de-trabajo.html&amp;ei=FjBjUaCgK4Ta9QSO3YGACQ&amp;bvm=bv.44770516,d.eWU&amp;psig=AFQjCNGy9dihnJhDw3r29DSpzVvG5b6TeQ&amp;ust=1365541239380989" TargetMode="External"/><Relationship Id="rId1" Type="http://schemas.openxmlformats.org/officeDocument/2006/relationships/slideLayout" Target="../slideLayouts/slideLayout9.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8CF7905-56DB-4950-ABDD-540F2F837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A0E0D8E-B442-45FE-887A-5103CCD2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09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65930" y="1752600"/>
            <a:ext cx="5010693" cy="3034857"/>
          </a:xfrm>
        </p:spPr>
        <p:txBody>
          <a:bodyPr anchor="b">
            <a:normAutofit/>
          </a:bodyPr>
          <a:lstStyle/>
          <a:p>
            <a:pPr algn="ctr"/>
            <a:r>
              <a:rPr lang="es-PR" sz="4100" b="1" cap="small" dirty="0">
                <a:solidFill>
                  <a:srgbClr val="FFFFFF"/>
                </a:solidFill>
                <a:effectLst>
                  <a:outerShdw blurRad="38100" dist="38100" dir="2700000" algn="tl">
                    <a:srgbClr val="000000">
                      <a:alpha val="43137"/>
                    </a:srgbClr>
                  </a:outerShdw>
                </a:effectLst>
              </a:rPr>
              <a:t>Curso Orientación </a:t>
            </a:r>
            <a:br>
              <a:rPr lang="es-PR" sz="4100" b="1" cap="small" dirty="0">
                <a:solidFill>
                  <a:srgbClr val="FFFFFF"/>
                </a:solidFill>
                <a:effectLst>
                  <a:outerShdw blurRad="38100" dist="38100" dir="2700000" algn="tl">
                    <a:srgbClr val="000000">
                      <a:alpha val="43137"/>
                    </a:srgbClr>
                  </a:outerShdw>
                </a:effectLst>
              </a:rPr>
            </a:br>
            <a:r>
              <a:rPr lang="es-PR" sz="4100" b="1" cap="small" dirty="0">
                <a:solidFill>
                  <a:srgbClr val="FFFFFF"/>
                </a:solidFill>
                <a:effectLst>
                  <a:outerShdw blurRad="38100" dist="38100" dir="2700000" algn="tl">
                    <a:srgbClr val="000000">
                      <a:alpha val="43137"/>
                    </a:srgbClr>
                  </a:outerShdw>
                </a:effectLst>
              </a:rPr>
              <a:t>a Patronos </a:t>
            </a:r>
            <a:br>
              <a:rPr lang="es-PR" sz="4100" b="1" cap="small" dirty="0">
                <a:solidFill>
                  <a:srgbClr val="FFFFFF"/>
                </a:solidFill>
                <a:effectLst>
                  <a:outerShdw blurRad="38100" dist="38100" dir="2700000" algn="tl">
                    <a:srgbClr val="000000">
                      <a:alpha val="43137"/>
                    </a:srgbClr>
                  </a:outerShdw>
                </a:effectLst>
              </a:rPr>
            </a:br>
            <a:r>
              <a:rPr lang="es-PR" sz="3200" b="1" cap="small" dirty="0">
                <a:solidFill>
                  <a:srgbClr val="FFFFFF"/>
                </a:solidFill>
                <a:effectLst>
                  <a:outerShdw blurRad="38100" dist="38100" dir="2700000" algn="tl">
                    <a:srgbClr val="000000">
                      <a:alpha val="43137"/>
                    </a:srgbClr>
                  </a:outerShdw>
                </a:effectLst>
              </a:rPr>
              <a:t>Ley Núm. 52 de 1991 </a:t>
            </a:r>
            <a:br>
              <a:rPr lang="es-PR" sz="4100" b="1" cap="small" dirty="0">
                <a:solidFill>
                  <a:srgbClr val="FFFFFF"/>
                </a:solidFill>
                <a:effectLst>
                  <a:outerShdw blurRad="38100" dist="38100" dir="2700000" algn="tl">
                    <a:srgbClr val="000000">
                      <a:alpha val="43137"/>
                    </a:srgbClr>
                  </a:outerShdw>
                </a:effectLst>
              </a:rPr>
            </a:br>
            <a:r>
              <a:rPr lang="es-PR" sz="4100" b="1" cap="small" dirty="0">
                <a:solidFill>
                  <a:srgbClr val="FFFFFF"/>
                </a:solidFill>
                <a:effectLst>
                  <a:outerShdw blurRad="38100" dist="38100" dir="2700000" algn="tl">
                    <a:srgbClr val="000000">
                      <a:alpha val="43137"/>
                    </a:srgbClr>
                  </a:outerShdw>
                </a:effectLst>
              </a:rPr>
              <a:t>    </a:t>
            </a:r>
            <a:br>
              <a:rPr lang="es-PR" sz="4100" b="1" cap="small" dirty="0">
                <a:solidFill>
                  <a:srgbClr val="FFFFFF"/>
                </a:solidFill>
                <a:effectLst>
                  <a:outerShdw blurRad="38100" dist="38100" dir="2700000" algn="tl">
                    <a:srgbClr val="000000">
                      <a:alpha val="43137"/>
                    </a:srgbClr>
                  </a:outerShdw>
                </a:effectLst>
              </a:rPr>
            </a:br>
            <a:r>
              <a:rPr lang="es-PR" sz="4100" b="1" cap="small" dirty="0">
                <a:solidFill>
                  <a:srgbClr val="FFFFFF"/>
                </a:solidFill>
                <a:effectLst>
                  <a:outerShdw blurRad="38100" dist="38100" dir="2700000" algn="tl">
                    <a:srgbClr val="000000">
                      <a:alpha val="43137"/>
                    </a:srgbClr>
                  </a:outerShdw>
                </a:effectLst>
              </a:rPr>
              <a:t>Año Fiscal 2025-2026</a:t>
            </a:r>
            <a:endParaRPr lang="en-US" sz="4100" b="1" dirty="0">
              <a:solidFill>
                <a:srgbClr val="FFFFFF"/>
              </a:solidFill>
            </a:endParaRPr>
          </a:p>
        </p:txBody>
      </p:sp>
      <p:pic>
        <p:nvPicPr>
          <p:cNvPr id="4" name="Picture 3">
            <a:extLst>
              <a:ext uri="{FF2B5EF4-FFF2-40B4-BE49-F238E27FC236}">
                <a16:creationId xmlns:a16="http://schemas.microsoft.com/office/drawing/2014/main" id="{55E2AC8E-3163-78D8-B77C-4835D1687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096000" y="609600"/>
            <a:ext cx="2563434" cy="1551551"/>
          </a:xfrm>
          <a:prstGeom prst="rect">
            <a:avLst/>
          </a:prstGeom>
          <a:noFill/>
        </p:spPr>
      </p:pic>
      <p:cxnSp>
        <p:nvCxnSpPr>
          <p:cNvPr id="19" name="Straight Connector 18">
            <a:extLst>
              <a:ext uri="{FF2B5EF4-FFF2-40B4-BE49-F238E27FC236}">
                <a16:creationId xmlns:a16="http://schemas.microsoft.com/office/drawing/2014/main" id="{2B5BB601-08A7-443A-BDC2-A0C7DA6694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009" y="3765314"/>
            <a:ext cx="44577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535AF30-1FEE-8F4D-E2DB-B4C3D79CBA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815518" y="2850035"/>
            <a:ext cx="3114553" cy="201069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C62E9-EFED-D766-67F1-EF7B5F42271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D4E7AC4-BB5D-47C5-7257-B657B209498E}"/>
              </a:ext>
            </a:extLst>
          </p:cNvPr>
          <p:cNvPicPr>
            <a:picLocks noChangeAspect="1"/>
          </p:cNvPicPr>
          <p:nvPr/>
        </p:nvPicPr>
        <p:blipFill>
          <a:blip r:embed="rId2"/>
          <a:stretch>
            <a:fillRect/>
          </a:stretch>
        </p:blipFill>
        <p:spPr>
          <a:xfrm>
            <a:off x="4495454" y="784086"/>
            <a:ext cx="4427394" cy="6107442"/>
          </a:xfrm>
          <a:prstGeom prst="rect">
            <a:avLst/>
          </a:prstGeom>
        </p:spPr>
      </p:pic>
      <p:pic>
        <p:nvPicPr>
          <p:cNvPr id="6" name="Picture 5">
            <a:extLst>
              <a:ext uri="{FF2B5EF4-FFF2-40B4-BE49-F238E27FC236}">
                <a16:creationId xmlns:a16="http://schemas.microsoft.com/office/drawing/2014/main" id="{DEE86408-EC26-7A17-362B-9B7687131F88}"/>
              </a:ext>
            </a:extLst>
          </p:cNvPr>
          <p:cNvPicPr>
            <a:picLocks noChangeAspect="1"/>
          </p:cNvPicPr>
          <p:nvPr/>
        </p:nvPicPr>
        <p:blipFill>
          <a:blip r:embed="rId2"/>
          <a:stretch>
            <a:fillRect/>
          </a:stretch>
        </p:blipFill>
        <p:spPr>
          <a:xfrm>
            <a:off x="304800" y="784086"/>
            <a:ext cx="4427395" cy="6073914"/>
          </a:xfrm>
          <a:prstGeom prst="rect">
            <a:avLst/>
          </a:prstGeom>
        </p:spPr>
      </p:pic>
      <p:sp>
        <p:nvSpPr>
          <p:cNvPr id="3" name="Content Placeholder 2">
            <a:extLst>
              <a:ext uri="{FF2B5EF4-FFF2-40B4-BE49-F238E27FC236}">
                <a16:creationId xmlns:a16="http://schemas.microsoft.com/office/drawing/2014/main" id="{93D764B7-36EA-BDB1-8337-1D166B6E06C0}"/>
              </a:ext>
            </a:extLst>
          </p:cNvPr>
          <p:cNvSpPr>
            <a:spLocks noGrp="1"/>
          </p:cNvSpPr>
          <p:nvPr>
            <p:ph idx="1"/>
          </p:nvPr>
        </p:nvSpPr>
        <p:spPr>
          <a:xfrm>
            <a:off x="877478" y="2292377"/>
            <a:ext cx="3176866" cy="3651223"/>
          </a:xfrm>
        </p:spPr>
        <p:txBody>
          <a:bodyPr>
            <a:noAutofit/>
          </a:bodyPr>
          <a:lstStyle/>
          <a:p>
            <a:pPr>
              <a:buFont typeface="Wingdings" panose="05000000000000000000" pitchFamily="2" charset="2"/>
              <a:buChar char="§"/>
            </a:pPr>
            <a:r>
              <a:rPr lang="es-PR" sz="2800" b="1" dirty="0">
                <a:latin typeface="Aptos Light" panose="020B0004020202020204" pitchFamily="34" charset="0"/>
              </a:rPr>
              <a:t>Incorporadores</a:t>
            </a:r>
          </a:p>
          <a:p>
            <a:pPr>
              <a:buFont typeface="Wingdings" panose="05000000000000000000" pitchFamily="2" charset="2"/>
              <a:buChar char="§"/>
            </a:pPr>
            <a:r>
              <a:rPr lang="es-PR" sz="2800" b="1" dirty="0">
                <a:latin typeface="Aptos Light" panose="020B0004020202020204" pitchFamily="34" charset="0"/>
              </a:rPr>
              <a:t>Agentes Residentes</a:t>
            </a:r>
          </a:p>
          <a:p>
            <a:pPr>
              <a:buFont typeface="Wingdings" panose="05000000000000000000" pitchFamily="2" charset="2"/>
              <a:buChar char="§"/>
            </a:pPr>
            <a:r>
              <a:rPr lang="es-PR" sz="2800" b="1" dirty="0">
                <a:latin typeface="Aptos Light" panose="020B0004020202020204" pitchFamily="34" charset="0"/>
              </a:rPr>
              <a:t>Oficiales</a:t>
            </a:r>
          </a:p>
          <a:p>
            <a:pPr>
              <a:buFont typeface="Wingdings" panose="05000000000000000000" pitchFamily="2" charset="2"/>
              <a:buChar char="§"/>
            </a:pPr>
            <a:r>
              <a:rPr lang="es-PR" sz="2800" b="1" dirty="0">
                <a:latin typeface="Aptos Light" panose="020B0004020202020204" pitchFamily="34" charset="0"/>
              </a:rPr>
              <a:t>Gerentes</a:t>
            </a:r>
          </a:p>
          <a:p>
            <a:pPr>
              <a:buFont typeface="Wingdings" panose="05000000000000000000" pitchFamily="2" charset="2"/>
              <a:buChar char="§"/>
            </a:pPr>
            <a:r>
              <a:rPr lang="es-PR" sz="2800" b="1" dirty="0">
                <a:latin typeface="Aptos Light" panose="020B0004020202020204" pitchFamily="34" charset="0"/>
              </a:rPr>
              <a:t>Dueños</a:t>
            </a:r>
          </a:p>
          <a:p>
            <a:pPr>
              <a:buFont typeface="Wingdings" panose="05000000000000000000" pitchFamily="2" charset="2"/>
              <a:buChar char="§"/>
            </a:pPr>
            <a:r>
              <a:rPr lang="es-PR" sz="2800" b="1" dirty="0">
                <a:latin typeface="Aptos Light" panose="020B0004020202020204" pitchFamily="34" charset="0"/>
              </a:rPr>
              <a:t>Accionistas</a:t>
            </a:r>
            <a:endParaRPr lang="en-US" sz="2800" dirty="0">
              <a:latin typeface="Aptos Light" panose="020B0004020202020204" pitchFamily="34" charset="0"/>
            </a:endParaRPr>
          </a:p>
        </p:txBody>
      </p:sp>
      <p:sp>
        <p:nvSpPr>
          <p:cNvPr id="8" name="Rectangle 7">
            <a:extLst>
              <a:ext uri="{FF2B5EF4-FFF2-40B4-BE49-F238E27FC236}">
                <a16:creationId xmlns:a16="http://schemas.microsoft.com/office/drawing/2014/main" id="{801BCD81-B1C3-EB1F-8820-80DC93020658}"/>
              </a:ext>
            </a:extLst>
          </p:cNvPr>
          <p:cNvSpPr/>
          <p:nvPr/>
        </p:nvSpPr>
        <p:spPr>
          <a:xfrm>
            <a:off x="457200" y="152400"/>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9" name="Rectangle 8">
            <a:extLst>
              <a:ext uri="{FF2B5EF4-FFF2-40B4-BE49-F238E27FC236}">
                <a16:creationId xmlns:a16="http://schemas.microsoft.com/office/drawing/2014/main" id="{CFAC806C-2AA0-CB15-07C7-598CE0C1993D}"/>
              </a:ext>
            </a:extLst>
          </p:cNvPr>
          <p:cNvSpPr/>
          <p:nvPr/>
        </p:nvSpPr>
        <p:spPr>
          <a:xfrm>
            <a:off x="1219200" y="76200"/>
            <a:ext cx="6941647" cy="707886"/>
          </a:xfrm>
          <a:prstGeom prst="rect">
            <a:avLst/>
          </a:prstGeom>
        </p:spPr>
        <p:txBody>
          <a:bodyPr wrap="square">
            <a:spAutoFit/>
          </a:bodyPr>
          <a:lstStyle/>
          <a:p>
            <a:pPr algn="just">
              <a:defRPr/>
            </a:pPr>
            <a:r>
              <a:rPr lang="en-US" sz="4000" b="1" dirty="0" err="1">
                <a:effectLst>
                  <a:outerShdw blurRad="38100" dist="38100" dir="2700000" algn="tl">
                    <a:srgbClr val="000000">
                      <a:alpha val="43137"/>
                    </a:srgbClr>
                  </a:outerShdw>
                </a:effectLst>
              </a:rPr>
              <a:t>Prohibición</a:t>
            </a:r>
            <a:r>
              <a:rPr lang="en-US" sz="4000" b="1" dirty="0">
                <a:effectLst>
                  <a:outerShdw blurRad="38100" dist="38100" dir="2700000" algn="tl">
                    <a:srgbClr val="000000">
                      <a:alpha val="43137"/>
                    </a:srgbClr>
                  </a:outerShdw>
                </a:effectLst>
              </a:rPr>
              <a:t> de </a:t>
            </a:r>
            <a:r>
              <a:rPr lang="en-US" sz="4000" b="1" dirty="0" err="1">
                <a:effectLst>
                  <a:outerShdw blurRad="38100" dist="38100" dir="2700000" algn="tl">
                    <a:srgbClr val="000000">
                      <a:alpha val="43137"/>
                    </a:srgbClr>
                  </a:outerShdw>
                </a:effectLst>
              </a:rPr>
              <a:t>Contratación</a:t>
            </a:r>
            <a:endParaRPr lang="es-ES" sz="4000" b="1" dirty="0">
              <a:effectLst>
                <a:outerShdw blurRad="38100" dist="38100" dir="2700000" algn="tl">
                  <a:srgbClr val="000000">
                    <a:alpha val="43137"/>
                  </a:srgbClr>
                </a:outerShdw>
              </a:effectLst>
              <a:cs typeface="Helvetica" pitchFamily="34" charset="0"/>
            </a:endParaRPr>
          </a:p>
        </p:txBody>
      </p:sp>
      <p:sp>
        <p:nvSpPr>
          <p:cNvPr id="4" name="Content Placeholder 2">
            <a:extLst>
              <a:ext uri="{FF2B5EF4-FFF2-40B4-BE49-F238E27FC236}">
                <a16:creationId xmlns:a16="http://schemas.microsoft.com/office/drawing/2014/main" id="{13005120-C143-2E4D-D494-03AC030E0643}"/>
              </a:ext>
            </a:extLst>
          </p:cNvPr>
          <p:cNvSpPr txBox="1">
            <a:spLocks/>
          </p:cNvSpPr>
          <p:nvPr/>
        </p:nvSpPr>
        <p:spPr>
          <a:xfrm>
            <a:off x="5173305" y="2113950"/>
            <a:ext cx="3084577" cy="405825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a:buFont typeface="Wingdings" panose="05000000000000000000" pitchFamily="2" charset="2"/>
              <a:buChar char="§"/>
            </a:pPr>
            <a:r>
              <a:rPr lang="es-PR" sz="2400" b="1" dirty="0">
                <a:latin typeface="Aptos Light" panose="020B0004020202020204" pitchFamily="34" charset="0"/>
              </a:rPr>
              <a:t>Directores</a:t>
            </a:r>
          </a:p>
          <a:p>
            <a:pPr>
              <a:buFont typeface="Wingdings" panose="05000000000000000000" pitchFamily="2" charset="2"/>
              <a:buChar char="§"/>
            </a:pPr>
            <a:r>
              <a:rPr lang="es-PR" sz="2400" b="1" dirty="0">
                <a:latin typeface="Aptos Light" panose="020B0004020202020204" pitchFamily="34" charset="0"/>
              </a:rPr>
              <a:t>Administradores</a:t>
            </a:r>
          </a:p>
          <a:p>
            <a:pPr>
              <a:buFont typeface="Wingdings" panose="05000000000000000000" pitchFamily="2" charset="2"/>
              <a:buChar char="§"/>
            </a:pPr>
            <a:r>
              <a:rPr lang="es-PR" sz="2400" b="1" dirty="0">
                <a:latin typeface="Aptos Light" panose="020B0004020202020204" pitchFamily="34" charset="0"/>
              </a:rPr>
              <a:t>Consultores</a:t>
            </a:r>
          </a:p>
          <a:p>
            <a:pPr>
              <a:buFont typeface="Wingdings" panose="05000000000000000000" pitchFamily="2" charset="2"/>
              <a:buChar char="§"/>
            </a:pPr>
            <a:r>
              <a:rPr lang="es-PR" sz="2400" b="1" dirty="0">
                <a:latin typeface="Aptos Light" panose="020B0004020202020204" pitchFamily="34" charset="0"/>
              </a:rPr>
              <a:t>Parejas consensuales</a:t>
            </a:r>
          </a:p>
          <a:p>
            <a:pPr>
              <a:buFont typeface="Wingdings" panose="05000000000000000000" pitchFamily="2" charset="2"/>
              <a:buChar char="§"/>
            </a:pPr>
            <a:r>
              <a:rPr lang="es-PR" sz="2400" b="1" dirty="0">
                <a:latin typeface="Aptos Light" panose="020B0004020202020204" pitchFamily="34" charset="0"/>
              </a:rPr>
              <a:t>Ningún familiar dentro del cuarto grado de consanguinidad o  segundo de afinidad	</a:t>
            </a:r>
            <a:endParaRPr lang="en-US" sz="2400" dirty="0">
              <a:latin typeface="Aptos Light" panose="020B0004020202020204" pitchFamily="34" charset="0"/>
            </a:endParaRPr>
          </a:p>
        </p:txBody>
      </p:sp>
    </p:spTree>
    <p:extLst>
      <p:ext uri="{BB962C8B-B14F-4D97-AF65-F5344CB8AC3E}">
        <p14:creationId xmlns:p14="http://schemas.microsoft.com/office/powerpoint/2010/main" val="3621547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80DD3-C007-61BE-182C-3ADB8E3F3C4D}"/>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1363548-52BE-981F-18E1-4D88584EB01C}"/>
              </a:ext>
            </a:extLst>
          </p:cNvPr>
          <p:cNvSpPr/>
          <p:nvPr/>
        </p:nvSpPr>
        <p:spPr>
          <a:xfrm>
            <a:off x="304800" y="420469"/>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8" name="Rectangle 7">
            <a:extLst>
              <a:ext uri="{FF2B5EF4-FFF2-40B4-BE49-F238E27FC236}">
                <a16:creationId xmlns:a16="http://schemas.microsoft.com/office/drawing/2014/main" id="{D182F1EB-0B2E-074E-8FB1-7F33FB6DC88D}"/>
              </a:ext>
            </a:extLst>
          </p:cNvPr>
          <p:cNvSpPr/>
          <p:nvPr/>
        </p:nvSpPr>
        <p:spPr>
          <a:xfrm>
            <a:off x="625454" y="420469"/>
            <a:ext cx="7239000" cy="646331"/>
          </a:xfrm>
          <a:prstGeom prst="rect">
            <a:avLst/>
          </a:prstGeom>
        </p:spPr>
        <p:txBody>
          <a:bodyPr wrap="square">
            <a:spAutoFit/>
          </a:bodyPr>
          <a:lstStyle/>
          <a:p>
            <a:pPr algn="ctr">
              <a:defRPr/>
            </a:pPr>
            <a:r>
              <a:rPr lang="en-US" sz="3600" b="1" dirty="0">
                <a:effectLst>
                  <a:outerShdw blurRad="38100" dist="38100" dir="2700000" algn="tl">
                    <a:srgbClr val="000000">
                      <a:alpha val="43137"/>
                    </a:srgbClr>
                  </a:outerShdw>
                </a:effectLst>
              </a:rPr>
              <a:t>4to </a:t>
            </a:r>
            <a:r>
              <a:rPr lang="en-US" sz="3600" b="1" dirty="0" err="1">
                <a:effectLst>
                  <a:outerShdw blurRad="38100" dist="38100" dir="2700000" algn="tl">
                    <a:srgbClr val="000000">
                      <a:alpha val="43137"/>
                    </a:srgbClr>
                  </a:outerShdw>
                </a:effectLst>
              </a:rPr>
              <a:t>grado</a:t>
            </a:r>
            <a:r>
              <a:rPr lang="en-US" sz="3600" b="1" dirty="0">
                <a:effectLst>
                  <a:outerShdw blurRad="38100" dist="38100" dir="2700000" algn="tl">
                    <a:srgbClr val="000000">
                      <a:alpha val="43137"/>
                    </a:srgbClr>
                  </a:outerShdw>
                </a:effectLst>
              </a:rPr>
              <a:t> de </a:t>
            </a:r>
            <a:r>
              <a:rPr lang="en-US" sz="3600" b="1" dirty="0" err="1">
                <a:effectLst>
                  <a:outerShdw blurRad="38100" dist="38100" dir="2700000" algn="tl">
                    <a:srgbClr val="000000">
                      <a:alpha val="43137"/>
                    </a:srgbClr>
                  </a:outerShdw>
                </a:effectLst>
              </a:rPr>
              <a:t>consanguinidad</a:t>
            </a:r>
            <a:endParaRPr lang="es-ES" sz="3600" b="1" dirty="0">
              <a:effectLst>
                <a:outerShdw blurRad="38100" dist="38100" dir="2700000" algn="tl">
                  <a:srgbClr val="000000">
                    <a:alpha val="43137"/>
                  </a:srgbClr>
                </a:outerShdw>
              </a:effectLst>
              <a:cs typeface="Helvetica" pitchFamily="34" charset="0"/>
            </a:endParaRPr>
          </a:p>
        </p:txBody>
      </p:sp>
      <p:sp>
        <p:nvSpPr>
          <p:cNvPr id="7" name="Rectangle 6">
            <a:extLst>
              <a:ext uri="{FF2B5EF4-FFF2-40B4-BE49-F238E27FC236}">
                <a16:creationId xmlns:a16="http://schemas.microsoft.com/office/drawing/2014/main" id="{0F73DFD5-FD46-7A25-F035-BC021B283DAF}"/>
              </a:ext>
            </a:extLst>
          </p:cNvPr>
          <p:cNvSpPr/>
          <p:nvPr/>
        </p:nvSpPr>
        <p:spPr>
          <a:xfrm>
            <a:off x="457200" y="1570981"/>
            <a:ext cx="7772400" cy="4934684"/>
          </a:xfrm>
          <a:prstGeom prst="rect">
            <a:avLst/>
          </a:prstGeom>
        </p:spPr>
        <p:txBody>
          <a:bodyPr wrap="square">
            <a:spAutoFit/>
          </a:bodyPr>
          <a:lstStyle/>
          <a:p>
            <a:pPr indent="-285750"/>
            <a:r>
              <a:rPr lang="es-PR" sz="3200" dirty="0">
                <a:effectLst>
                  <a:outerShdw blurRad="38100" dist="38100" dir="2700000" algn="tl">
                    <a:srgbClr val="000000">
                      <a:alpha val="43137"/>
                    </a:srgbClr>
                  </a:outerShdw>
                </a:effectLst>
              </a:rPr>
              <a:t>Grado consanguinidad - </a:t>
            </a:r>
            <a:r>
              <a:rPr lang="es-PR" sz="3200" dirty="0"/>
              <a:t>parentesco que existe entre personas que comparten vínculo de sangre.</a:t>
            </a:r>
          </a:p>
          <a:p>
            <a:pPr indent="-285750"/>
            <a:endParaRPr lang="es-PR" sz="900" dirty="0">
              <a:effectLst>
                <a:outerShdw blurRad="38100" dist="38100" dir="2700000" algn="tl">
                  <a:srgbClr val="000000">
                    <a:alpha val="43137"/>
                  </a:srgbClr>
                </a:outerShdw>
              </a:effectLst>
            </a:endParaRPr>
          </a:p>
          <a:p>
            <a:pPr lvl="2" fontAlgn="ctr">
              <a:spcBef>
                <a:spcPts val="750"/>
              </a:spcBef>
              <a:spcAft>
                <a:spcPts val="600"/>
              </a:spcAft>
              <a:buFont typeface="Arial" panose="020B0604020202020204" pitchFamily="34" charset="0"/>
              <a:buChar char="•"/>
            </a:pPr>
            <a:r>
              <a:rPr lang="es-ES" sz="2800" b="1" i="0" dirty="0">
                <a:solidFill>
                  <a:srgbClr val="001D35"/>
                </a:solidFill>
                <a:effectLst/>
                <a:latin typeface="Google Sans"/>
              </a:rPr>
              <a:t>Primer grado</a:t>
            </a:r>
            <a:r>
              <a:rPr lang="es-ES" sz="2800" b="0" i="0" dirty="0">
                <a:solidFill>
                  <a:srgbClr val="001D35"/>
                </a:solidFill>
                <a:effectLst/>
                <a:latin typeface="Google Sans"/>
              </a:rPr>
              <a:t>: padres e hijos </a:t>
            </a:r>
          </a:p>
          <a:p>
            <a:pPr lvl="2">
              <a:spcBef>
                <a:spcPts val="750"/>
              </a:spcBef>
              <a:spcAft>
                <a:spcPts val="600"/>
              </a:spcAft>
              <a:buFont typeface="Arial" panose="020B0604020202020204" pitchFamily="34" charset="0"/>
              <a:buChar char="•"/>
            </a:pPr>
            <a:r>
              <a:rPr lang="es-ES" sz="2800" b="1" i="0" dirty="0">
                <a:solidFill>
                  <a:srgbClr val="001D35"/>
                </a:solidFill>
                <a:effectLst/>
                <a:latin typeface="Google Sans"/>
              </a:rPr>
              <a:t>Segundo grado</a:t>
            </a:r>
            <a:r>
              <a:rPr lang="es-ES" sz="2800" b="0" i="0" dirty="0">
                <a:solidFill>
                  <a:srgbClr val="001D35"/>
                </a:solidFill>
                <a:effectLst/>
                <a:latin typeface="Google Sans"/>
              </a:rPr>
              <a:t>: hermanos, abuelos y nietos </a:t>
            </a:r>
          </a:p>
          <a:p>
            <a:pPr lvl="2" fontAlgn="ctr">
              <a:spcBef>
                <a:spcPts val="750"/>
              </a:spcBef>
              <a:spcAft>
                <a:spcPts val="600"/>
              </a:spcAft>
              <a:buFont typeface="Arial" panose="020B0604020202020204" pitchFamily="34" charset="0"/>
              <a:buChar char="•"/>
            </a:pPr>
            <a:r>
              <a:rPr lang="es-ES" sz="2800" b="1" i="0" dirty="0">
                <a:solidFill>
                  <a:srgbClr val="001D35"/>
                </a:solidFill>
                <a:effectLst/>
                <a:latin typeface="Google Sans"/>
              </a:rPr>
              <a:t>Tercer grado</a:t>
            </a:r>
            <a:r>
              <a:rPr lang="es-ES" sz="2800" b="0" i="0" dirty="0">
                <a:solidFill>
                  <a:srgbClr val="001D35"/>
                </a:solidFill>
                <a:effectLst/>
                <a:latin typeface="Google Sans"/>
              </a:rPr>
              <a:t>: bisabuelos, bisnietos, tíos y sobrinos </a:t>
            </a:r>
          </a:p>
          <a:p>
            <a:pPr lvl="2">
              <a:spcBef>
                <a:spcPts val="750"/>
              </a:spcBef>
              <a:spcAft>
                <a:spcPts val="1500"/>
              </a:spcAft>
              <a:buFont typeface="Arial" panose="020B0604020202020204" pitchFamily="34" charset="0"/>
              <a:buChar char="•"/>
            </a:pPr>
            <a:r>
              <a:rPr lang="es-ES" sz="2800" b="1" i="0" dirty="0">
                <a:solidFill>
                  <a:srgbClr val="001D35"/>
                </a:solidFill>
                <a:effectLst/>
                <a:latin typeface="Google Sans"/>
              </a:rPr>
              <a:t>Cuarto grado</a:t>
            </a:r>
            <a:r>
              <a:rPr lang="es-ES" sz="2800" b="0" i="0" dirty="0">
                <a:solidFill>
                  <a:srgbClr val="001D35"/>
                </a:solidFill>
                <a:effectLst/>
                <a:latin typeface="Google Sans"/>
              </a:rPr>
              <a:t>: primos, sobrinos nietos, tíos abuelos </a:t>
            </a:r>
            <a:endParaRPr lang="es-PR" sz="2800" dirty="0"/>
          </a:p>
        </p:txBody>
      </p:sp>
      <p:pic>
        <p:nvPicPr>
          <p:cNvPr id="1026" name="Picture 2" descr="Vector gota de sangre">
            <a:extLst>
              <a:ext uri="{FF2B5EF4-FFF2-40B4-BE49-F238E27FC236}">
                <a16:creationId xmlns:a16="http://schemas.microsoft.com/office/drawing/2014/main" id="{FCEB7B00-ECF2-D0D5-8CE1-B6B4F3F994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1494" y="352335"/>
            <a:ext cx="975306" cy="121864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977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59463-5C8D-1744-1BA9-38380DAB158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4E5967F-D368-F78D-4122-0A238D904277}"/>
              </a:ext>
            </a:extLst>
          </p:cNvPr>
          <p:cNvSpPr/>
          <p:nvPr/>
        </p:nvSpPr>
        <p:spPr>
          <a:xfrm>
            <a:off x="457200" y="448521"/>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8" name="Rectangle 7">
            <a:extLst>
              <a:ext uri="{FF2B5EF4-FFF2-40B4-BE49-F238E27FC236}">
                <a16:creationId xmlns:a16="http://schemas.microsoft.com/office/drawing/2014/main" id="{FA8AED2C-2014-7F37-A210-183B6EE665EB}"/>
              </a:ext>
            </a:extLst>
          </p:cNvPr>
          <p:cNvSpPr/>
          <p:nvPr/>
        </p:nvSpPr>
        <p:spPr>
          <a:xfrm>
            <a:off x="457200" y="420469"/>
            <a:ext cx="7924800" cy="646331"/>
          </a:xfrm>
          <a:prstGeom prst="rect">
            <a:avLst/>
          </a:prstGeom>
        </p:spPr>
        <p:txBody>
          <a:bodyPr wrap="square">
            <a:spAutoFit/>
          </a:bodyPr>
          <a:lstStyle/>
          <a:p>
            <a:pPr algn="ctr">
              <a:defRPr/>
            </a:pPr>
            <a:r>
              <a:rPr lang="en-US" sz="3600" b="1" dirty="0">
                <a:effectLst>
                  <a:outerShdw blurRad="38100" dist="38100" dir="2700000" algn="tl">
                    <a:srgbClr val="000000">
                      <a:alpha val="43137"/>
                    </a:srgbClr>
                  </a:outerShdw>
                </a:effectLst>
              </a:rPr>
              <a:t>2do </a:t>
            </a:r>
            <a:r>
              <a:rPr lang="en-US" sz="3600" b="1" dirty="0" err="1">
                <a:effectLst>
                  <a:outerShdw blurRad="38100" dist="38100" dir="2700000" algn="tl">
                    <a:srgbClr val="000000">
                      <a:alpha val="43137"/>
                    </a:srgbClr>
                  </a:outerShdw>
                </a:effectLst>
              </a:rPr>
              <a:t>grado</a:t>
            </a:r>
            <a:r>
              <a:rPr lang="en-US" sz="3600" b="1" dirty="0">
                <a:effectLst>
                  <a:outerShdw blurRad="38100" dist="38100" dir="2700000" algn="tl">
                    <a:srgbClr val="000000">
                      <a:alpha val="43137"/>
                    </a:srgbClr>
                  </a:outerShdw>
                </a:effectLst>
              </a:rPr>
              <a:t> de </a:t>
            </a:r>
            <a:r>
              <a:rPr lang="en-US" sz="3600" b="1" dirty="0" err="1">
                <a:effectLst>
                  <a:outerShdw blurRad="38100" dist="38100" dir="2700000" algn="tl">
                    <a:srgbClr val="000000">
                      <a:alpha val="43137"/>
                    </a:srgbClr>
                  </a:outerShdw>
                </a:effectLst>
              </a:rPr>
              <a:t>afinidad</a:t>
            </a:r>
            <a:endParaRPr lang="es-ES" sz="3600" b="1" dirty="0">
              <a:effectLst>
                <a:outerShdw blurRad="38100" dist="38100" dir="2700000" algn="tl">
                  <a:srgbClr val="000000">
                    <a:alpha val="43137"/>
                  </a:srgbClr>
                </a:outerShdw>
              </a:effectLst>
              <a:cs typeface="Helvetica" pitchFamily="34" charset="0"/>
            </a:endParaRPr>
          </a:p>
        </p:txBody>
      </p:sp>
      <p:sp>
        <p:nvSpPr>
          <p:cNvPr id="5" name="Rectangle 4">
            <a:extLst>
              <a:ext uri="{FF2B5EF4-FFF2-40B4-BE49-F238E27FC236}">
                <a16:creationId xmlns:a16="http://schemas.microsoft.com/office/drawing/2014/main" id="{B18494F7-9EB6-CCC3-625D-E5917CD0FE7A}"/>
              </a:ext>
            </a:extLst>
          </p:cNvPr>
          <p:cNvSpPr/>
          <p:nvPr/>
        </p:nvSpPr>
        <p:spPr>
          <a:xfrm>
            <a:off x="533400" y="1524000"/>
            <a:ext cx="8077200" cy="4062651"/>
          </a:xfrm>
          <a:prstGeom prst="rect">
            <a:avLst/>
          </a:prstGeom>
        </p:spPr>
        <p:txBody>
          <a:bodyPr wrap="square">
            <a:spAutoFit/>
          </a:bodyPr>
          <a:lstStyle/>
          <a:p>
            <a:pPr indent="-285750"/>
            <a:r>
              <a:rPr lang="es-PR" sz="3200" dirty="0">
                <a:effectLst>
                  <a:outerShdw blurRad="38100" dist="38100" dir="2700000" algn="tl">
                    <a:srgbClr val="000000">
                      <a:alpha val="43137"/>
                    </a:srgbClr>
                  </a:outerShdw>
                </a:effectLst>
              </a:rPr>
              <a:t>Grado afinidad - </a:t>
            </a:r>
            <a:r>
              <a:rPr lang="es-PR" sz="3200" dirty="0"/>
              <a:t>se establece mediante un vínculo legal, como el matrimonio.</a:t>
            </a:r>
          </a:p>
          <a:p>
            <a:pPr indent="-285750"/>
            <a:endParaRPr lang="es-PR" sz="2000" dirty="0">
              <a:effectLst>
                <a:outerShdw blurRad="38100" dist="38100" dir="2700000" algn="tl">
                  <a:srgbClr val="000000">
                    <a:alpha val="43137"/>
                  </a:srgbClr>
                </a:outerShdw>
              </a:effectLst>
            </a:endParaRPr>
          </a:p>
          <a:p>
            <a:pPr lvl="2">
              <a:buFont typeface="Arial" panose="020B0604020202020204" pitchFamily="34" charset="0"/>
              <a:buChar char="•"/>
            </a:pPr>
            <a:r>
              <a:rPr lang="es-ES" sz="3200" b="1" i="0" dirty="0">
                <a:solidFill>
                  <a:srgbClr val="4C4C4C"/>
                </a:solidFill>
                <a:effectLst/>
                <a:latin typeface="inherit"/>
              </a:rPr>
              <a:t>Primer grado de afinidad</a:t>
            </a:r>
            <a:r>
              <a:rPr lang="es-ES" sz="3200" b="0" i="0" dirty="0">
                <a:solidFill>
                  <a:srgbClr val="4C4C4C"/>
                </a:solidFill>
                <a:effectLst/>
                <a:latin typeface="inherit"/>
              </a:rPr>
              <a:t>: cónyuge, suegros, yernos/nueras.</a:t>
            </a:r>
          </a:p>
          <a:p>
            <a:pPr lvl="2"/>
            <a:endParaRPr lang="es-ES" sz="1400" b="0" i="0" dirty="0">
              <a:solidFill>
                <a:srgbClr val="4C4C4C"/>
              </a:solidFill>
              <a:effectLst/>
              <a:latin typeface="inherit"/>
            </a:endParaRPr>
          </a:p>
          <a:p>
            <a:pPr lvl="2">
              <a:buFont typeface="Arial" panose="020B0604020202020204" pitchFamily="34" charset="0"/>
              <a:buChar char="•"/>
            </a:pPr>
            <a:r>
              <a:rPr lang="es-ES" sz="3200" b="1" i="0" dirty="0">
                <a:solidFill>
                  <a:srgbClr val="4C4C4C"/>
                </a:solidFill>
                <a:effectLst/>
                <a:latin typeface="inherit"/>
              </a:rPr>
              <a:t>Segundo grado de afinidad</a:t>
            </a:r>
            <a:r>
              <a:rPr lang="es-ES" sz="3200" b="0" i="0" dirty="0">
                <a:solidFill>
                  <a:srgbClr val="4C4C4C"/>
                </a:solidFill>
                <a:effectLst/>
                <a:latin typeface="inherit"/>
              </a:rPr>
              <a:t>: cuñados, abuelos del cónyuge, nietos del cónyuge, hermanos del cónyuge.</a:t>
            </a:r>
            <a:endParaRPr lang="es-PR" sz="3200" dirty="0"/>
          </a:p>
        </p:txBody>
      </p:sp>
      <p:pic>
        <p:nvPicPr>
          <p:cNvPr id="11" name="Picture 10">
            <a:extLst>
              <a:ext uri="{FF2B5EF4-FFF2-40B4-BE49-F238E27FC236}">
                <a16:creationId xmlns:a16="http://schemas.microsoft.com/office/drawing/2014/main" id="{45D5B73D-9F1F-B471-228D-6A97B4119FEC}"/>
              </a:ext>
            </a:extLst>
          </p:cNvPr>
          <p:cNvPicPr>
            <a:picLocks noChangeAspect="1"/>
          </p:cNvPicPr>
          <p:nvPr/>
        </p:nvPicPr>
        <p:blipFill>
          <a:blip r:embed="rId3"/>
          <a:stretch>
            <a:fillRect/>
          </a:stretch>
        </p:blipFill>
        <p:spPr>
          <a:xfrm>
            <a:off x="7467600" y="292608"/>
            <a:ext cx="1295400" cy="1295400"/>
          </a:xfrm>
          <a:prstGeom prst="ellipse">
            <a:avLst/>
          </a:prstGeom>
          <a:ln>
            <a:noFill/>
          </a:ln>
          <a:effectLst>
            <a:softEdge rad="112500"/>
          </a:effectLst>
        </p:spPr>
      </p:pic>
    </p:spTree>
    <p:extLst>
      <p:ext uri="{BB962C8B-B14F-4D97-AF65-F5344CB8AC3E}">
        <p14:creationId xmlns:p14="http://schemas.microsoft.com/office/powerpoint/2010/main" val="1249107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3286" y="240296"/>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 name="Content Placeholder 2"/>
          <p:cNvSpPr>
            <a:spLocks noGrp="1"/>
          </p:cNvSpPr>
          <p:nvPr>
            <p:ph idx="1"/>
          </p:nvPr>
        </p:nvSpPr>
        <p:spPr>
          <a:xfrm>
            <a:off x="748476" y="1371600"/>
            <a:ext cx="7647047" cy="3733800"/>
          </a:xfrm>
        </p:spPr>
        <p:txBody>
          <a:bodyPr>
            <a:noAutofit/>
          </a:bodyPr>
          <a:lstStyle/>
          <a:p>
            <a:pPr lvl="1">
              <a:buFont typeface="Wingdings 2" panose="05020102010507070707" pitchFamily="18" charset="2"/>
              <a:buChar char=""/>
            </a:pPr>
            <a:r>
              <a:rPr lang="es-ES_tradnl" sz="2400" dirty="0">
                <a:solidFill>
                  <a:schemeClr val="tx1"/>
                </a:solidFill>
              </a:rPr>
              <a:t>Cumplir con todos los requisitos </a:t>
            </a:r>
          </a:p>
          <a:p>
            <a:pPr marL="457200" lvl="1" indent="0">
              <a:buNone/>
            </a:pPr>
            <a:endParaRPr lang="es-ES_tradnl" sz="1000" dirty="0">
              <a:solidFill>
                <a:schemeClr val="tx1"/>
              </a:solidFill>
            </a:endParaRPr>
          </a:p>
          <a:p>
            <a:pPr lvl="1">
              <a:buFont typeface="Wingdings 2" panose="05020102010507070707" pitchFamily="18" charset="2"/>
              <a:buChar char=""/>
            </a:pPr>
            <a:r>
              <a:rPr lang="es-ES_tradnl" sz="2400" dirty="0">
                <a:solidFill>
                  <a:schemeClr val="tx1"/>
                </a:solidFill>
              </a:rPr>
              <a:t>Tomar la orientación incentivos salariales </a:t>
            </a:r>
          </a:p>
          <a:p>
            <a:pPr marL="274320" lvl="1" indent="0">
              <a:buNone/>
            </a:pPr>
            <a:endParaRPr lang="es-ES_tradnl" sz="1000" dirty="0">
              <a:solidFill>
                <a:schemeClr val="tx1"/>
              </a:solidFill>
            </a:endParaRPr>
          </a:p>
          <a:p>
            <a:pPr lvl="1">
              <a:buFont typeface="Wingdings 2" panose="05020102010507070707" pitchFamily="18" charset="2"/>
              <a:buChar char=""/>
            </a:pPr>
            <a:r>
              <a:rPr lang="es-ES_tradnl" sz="2400" dirty="0">
                <a:solidFill>
                  <a:schemeClr val="tx1"/>
                </a:solidFill>
              </a:rPr>
              <a:t>Llenar certificación de Curso Orientación </a:t>
            </a:r>
          </a:p>
          <a:p>
            <a:pPr marL="274320" lvl="1" indent="0">
              <a:buNone/>
            </a:pPr>
            <a:endParaRPr lang="es-ES_tradnl" sz="1000" dirty="0">
              <a:solidFill>
                <a:schemeClr val="tx1"/>
              </a:solidFill>
            </a:endParaRPr>
          </a:p>
          <a:p>
            <a:pPr lvl="1">
              <a:buFont typeface="Wingdings 2" panose="05020102010507070707" pitchFamily="18" charset="2"/>
              <a:buChar char=""/>
            </a:pPr>
            <a:r>
              <a:rPr lang="es-ES_tradnl" sz="2400" dirty="0">
                <a:solidFill>
                  <a:schemeClr val="tx1"/>
                </a:solidFill>
              </a:rPr>
              <a:t>Acceder propuesta y a recibo de radicación colgados en el portal del DTRH</a:t>
            </a:r>
          </a:p>
          <a:p>
            <a:pPr marL="274320" lvl="1" indent="0">
              <a:buNone/>
            </a:pPr>
            <a:endParaRPr lang="es-ES_tradnl" sz="1000" dirty="0">
              <a:solidFill>
                <a:schemeClr val="tx1"/>
              </a:solidFill>
            </a:endParaRPr>
          </a:p>
          <a:p>
            <a:pPr lvl="1">
              <a:buFont typeface="Wingdings 2" panose="05020102010507070707" pitchFamily="18" charset="2"/>
              <a:buChar char=""/>
            </a:pPr>
            <a:r>
              <a:rPr lang="es-ES_tradnl" sz="2400" dirty="0">
                <a:solidFill>
                  <a:schemeClr val="tx1"/>
                </a:solidFill>
              </a:rPr>
              <a:t>Entregar propuesta </a:t>
            </a:r>
            <a:r>
              <a:rPr lang="es-ES_tradnl" sz="2400" b="1" dirty="0">
                <a:solidFill>
                  <a:schemeClr val="tx1"/>
                </a:solidFill>
                <a:latin typeface="Abadi" panose="020B0604020104020204" pitchFamily="34" charset="0"/>
              </a:rPr>
              <a:t>juramentada</a:t>
            </a:r>
            <a:r>
              <a:rPr lang="es-ES_tradnl" sz="2400" dirty="0">
                <a:solidFill>
                  <a:schemeClr val="tx1"/>
                </a:solidFill>
              </a:rPr>
              <a:t> con </a:t>
            </a:r>
            <a:r>
              <a:rPr lang="es-ES_tradnl" sz="2400" b="1" dirty="0">
                <a:solidFill>
                  <a:schemeClr val="tx1"/>
                </a:solidFill>
              </a:rPr>
              <a:t>TODOS</a:t>
            </a:r>
            <a:r>
              <a:rPr lang="es-ES_tradnl" sz="2400" dirty="0">
                <a:solidFill>
                  <a:schemeClr val="tx1"/>
                </a:solidFill>
              </a:rPr>
              <a:t> los documentos requeridos</a:t>
            </a:r>
          </a:p>
        </p:txBody>
      </p:sp>
      <p:sp>
        <p:nvSpPr>
          <p:cNvPr id="2" name="Rectangle 1"/>
          <p:cNvSpPr/>
          <p:nvPr/>
        </p:nvSpPr>
        <p:spPr>
          <a:xfrm>
            <a:off x="1828800" y="238010"/>
            <a:ext cx="5029200" cy="707886"/>
          </a:xfrm>
          <a:prstGeom prst="rect">
            <a:avLst/>
          </a:prstGeom>
        </p:spPr>
        <p:txBody>
          <a:bodyPr wrap="square">
            <a:spAutoFit/>
          </a:bodyPr>
          <a:lstStyle/>
          <a:p>
            <a:r>
              <a:rPr lang="es-ES_tradnl" sz="4000" b="1" dirty="0">
                <a:effectLst>
                  <a:outerShdw blurRad="38100" dist="38100" dir="2700000" algn="tl">
                    <a:srgbClr val="000000">
                      <a:alpha val="43137"/>
                    </a:srgbClr>
                  </a:outerShdw>
                </a:effectLst>
              </a:rPr>
              <a:t>Pasos para participar:</a:t>
            </a:r>
          </a:p>
        </p:txBody>
      </p:sp>
    </p:spTree>
    <p:extLst>
      <p:ext uri="{BB962C8B-B14F-4D97-AF65-F5344CB8AC3E}">
        <p14:creationId xmlns:p14="http://schemas.microsoft.com/office/powerpoint/2010/main" val="768792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485891"/>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2" name="Content Placeholder 2">
            <a:extLst>
              <a:ext uri="{FF2B5EF4-FFF2-40B4-BE49-F238E27FC236}">
                <a16:creationId xmlns:a16="http://schemas.microsoft.com/office/drawing/2014/main" id="{1F682A99-213A-6E6E-9C80-3E6E0C84E9AB}"/>
              </a:ext>
            </a:extLst>
          </p:cNvPr>
          <p:cNvSpPr>
            <a:spLocks noGrp="1"/>
          </p:cNvSpPr>
          <p:nvPr>
            <p:ph idx="1"/>
          </p:nvPr>
        </p:nvSpPr>
        <p:spPr>
          <a:xfrm>
            <a:off x="521208" y="1524000"/>
            <a:ext cx="8101584" cy="5022595"/>
          </a:xfrm>
        </p:spPr>
        <p:txBody>
          <a:bodyPr>
            <a:noAutofit/>
          </a:bodyPr>
          <a:lstStyle/>
          <a:p>
            <a:pPr marL="544068" lvl="1" indent="-342900"/>
            <a:r>
              <a:rPr lang="es-ES_tradnl" sz="2400" dirty="0">
                <a:solidFill>
                  <a:schemeClr val="tx1"/>
                </a:solidFill>
              </a:rPr>
              <a:t>Todo patrono interesado en participar del incentivo salarial deberá someter una propuesta en el formato suministrado por NFT, en la </a:t>
            </a:r>
            <a:r>
              <a:rPr lang="es-ES_tradnl" sz="2400" b="1" dirty="0">
                <a:solidFill>
                  <a:schemeClr val="tx1"/>
                </a:solidFill>
              </a:rPr>
              <a:t>cual demostrará la necesidad para la creación y/o el mantenimiento de empleos.</a:t>
            </a:r>
          </a:p>
          <a:p>
            <a:pPr marL="201168" lvl="1" indent="0">
              <a:buNone/>
            </a:pPr>
            <a:endParaRPr lang="es-ES_tradnl" sz="800" b="1" dirty="0">
              <a:solidFill>
                <a:schemeClr val="tx1"/>
              </a:solidFill>
            </a:endParaRPr>
          </a:p>
          <a:p>
            <a:pPr marL="544068" lvl="1" indent="-342900"/>
            <a:r>
              <a:rPr lang="es-ES_tradnl" sz="2400" dirty="0">
                <a:solidFill>
                  <a:schemeClr val="tx1"/>
                </a:solidFill>
              </a:rPr>
              <a:t>Se aceptará una (1) propuest</a:t>
            </a:r>
            <a:r>
              <a:rPr lang="es-ES_tradnl" sz="2400" dirty="0"/>
              <a:t>a por entidad. </a:t>
            </a:r>
            <a:r>
              <a:rPr lang="es-ES_tradnl" sz="2400" dirty="0">
                <a:solidFill>
                  <a:schemeClr val="tx1"/>
                </a:solidFill>
              </a:rPr>
              <a:t>Si cuenta con múltiples entidades, éstas deberán de operar de manera independiente entre sí.</a:t>
            </a:r>
          </a:p>
          <a:p>
            <a:pPr marL="201168" lvl="1" indent="0">
              <a:buNone/>
            </a:pPr>
            <a:endParaRPr lang="es-ES_tradnl" sz="800" dirty="0">
              <a:solidFill>
                <a:schemeClr val="tx1"/>
              </a:solidFill>
            </a:endParaRPr>
          </a:p>
          <a:p>
            <a:pPr marL="544068" lvl="1" indent="-342900"/>
            <a:r>
              <a:rPr lang="es-ES_tradnl" sz="2400" dirty="0">
                <a:solidFill>
                  <a:schemeClr val="tx1"/>
                </a:solidFill>
              </a:rPr>
              <a:t>Sólo las propuestas completas y con toda su documentación, serán consideradas en sus méritos.</a:t>
            </a:r>
          </a:p>
          <a:p>
            <a:pPr marL="201168" lvl="1" indent="0">
              <a:buNone/>
            </a:pPr>
            <a:endParaRPr lang="es-ES_tradnl" sz="800" dirty="0">
              <a:solidFill>
                <a:schemeClr val="tx1"/>
              </a:solidFill>
            </a:endParaRPr>
          </a:p>
          <a:p>
            <a:pPr marL="544068" lvl="1" indent="-342900"/>
            <a:r>
              <a:rPr lang="es-ES_tradnl" sz="2400" dirty="0">
                <a:solidFill>
                  <a:schemeClr val="tx1"/>
                </a:solidFill>
              </a:rPr>
              <a:t>Toda propuesta incompleta o que le falte toda o parte de la documentación requerida, </a:t>
            </a:r>
            <a:r>
              <a:rPr lang="es-ES_tradnl" sz="2400" b="1" u="sng" dirty="0">
                <a:solidFill>
                  <a:srgbClr val="FF0000"/>
                </a:solidFill>
              </a:rPr>
              <a:t>será rechazada de plano</a:t>
            </a:r>
            <a:r>
              <a:rPr lang="es-ES_tradnl" sz="2400" dirty="0">
                <a:solidFill>
                  <a:srgbClr val="FF0000"/>
                </a:solidFill>
              </a:rPr>
              <a:t>.</a:t>
            </a:r>
          </a:p>
          <a:p>
            <a:pPr marL="201168" lvl="1" indent="0">
              <a:buNone/>
            </a:pPr>
            <a:endParaRPr lang="es-ES_tradnl" sz="2400" dirty="0">
              <a:solidFill>
                <a:schemeClr val="tx1"/>
              </a:solidFill>
            </a:endParaRPr>
          </a:p>
        </p:txBody>
      </p:sp>
      <p:sp>
        <p:nvSpPr>
          <p:cNvPr id="9" name="Rectangle 8">
            <a:extLst>
              <a:ext uri="{FF2B5EF4-FFF2-40B4-BE49-F238E27FC236}">
                <a16:creationId xmlns:a16="http://schemas.microsoft.com/office/drawing/2014/main" id="{797E33CC-2AF5-7571-5CF3-4160EB54317B}"/>
              </a:ext>
            </a:extLst>
          </p:cNvPr>
          <p:cNvSpPr/>
          <p:nvPr/>
        </p:nvSpPr>
        <p:spPr>
          <a:xfrm>
            <a:off x="1676400" y="435114"/>
            <a:ext cx="6324600" cy="707886"/>
          </a:xfrm>
          <a:prstGeom prst="rect">
            <a:avLst/>
          </a:prstGeom>
        </p:spPr>
        <p:txBody>
          <a:bodyPr wrap="square">
            <a:spAutoFit/>
          </a:bodyPr>
          <a:lstStyle/>
          <a:p>
            <a:r>
              <a:rPr lang="es-ES_tradnl" sz="4000" b="1" dirty="0">
                <a:effectLst>
                  <a:outerShdw blurRad="38100" dist="38100" dir="2700000" algn="tl">
                    <a:srgbClr val="000000">
                      <a:alpha val="43137"/>
                    </a:srgbClr>
                  </a:outerShdw>
                </a:effectLst>
              </a:rPr>
              <a:t>Presentación de Propuestas</a:t>
            </a:r>
          </a:p>
        </p:txBody>
      </p:sp>
    </p:spTree>
    <p:extLst>
      <p:ext uri="{BB962C8B-B14F-4D97-AF65-F5344CB8AC3E}">
        <p14:creationId xmlns:p14="http://schemas.microsoft.com/office/powerpoint/2010/main" val="3043974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F78394-8E9B-623F-F8C8-AB2C99E4039A}"/>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59EC11B9-C1B4-4A4B-AE7B-353DC742A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24862CF4-4997-476D-9B9D-5F4E0C9A41A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4BF9B746-725B-4EAA-AACC-E2047E073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1732"/>
            <a:ext cx="1715190" cy="271703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EBFFB4A-B2E4-4737-9442-44293575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0118" y="4157448"/>
            <a:ext cx="2848684" cy="23026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5">
            <a:extLst>
              <a:ext uri="{FF2B5EF4-FFF2-40B4-BE49-F238E27FC236}">
                <a16:creationId xmlns:a16="http://schemas.microsoft.com/office/drawing/2014/main" id="{A28A6561-22F8-27E0-DAF2-99DC3079CA71}"/>
              </a:ext>
            </a:extLst>
          </p:cNvPr>
          <p:cNvPicPr>
            <a:picLocks noChangeAspect="1"/>
          </p:cNvPicPr>
          <p:nvPr/>
        </p:nvPicPr>
        <p:blipFill>
          <a:blip r:embed="rId2"/>
          <a:stretch>
            <a:fillRect/>
          </a:stretch>
        </p:blipFill>
        <p:spPr>
          <a:xfrm>
            <a:off x="2073567" y="245897"/>
            <a:ext cx="4101410" cy="59835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17578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B74DF-5A66-C2CF-1CC7-13B2F164F78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20B3A19-A624-86DC-90A2-98F7190DADB9}"/>
              </a:ext>
            </a:extLst>
          </p:cNvPr>
          <p:cNvSpPr/>
          <p:nvPr/>
        </p:nvSpPr>
        <p:spPr>
          <a:xfrm>
            <a:off x="609600" y="485891"/>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graphicFrame>
        <p:nvGraphicFramePr>
          <p:cNvPr id="4" name="Diagram 3">
            <a:extLst>
              <a:ext uri="{FF2B5EF4-FFF2-40B4-BE49-F238E27FC236}">
                <a16:creationId xmlns:a16="http://schemas.microsoft.com/office/drawing/2014/main" id="{E7AAC6E8-E281-53DD-1C74-A0ECF1B550CC}"/>
              </a:ext>
            </a:extLst>
          </p:cNvPr>
          <p:cNvGraphicFramePr/>
          <p:nvPr>
            <p:extLst>
              <p:ext uri="{D42A27DB-BD31-4B8C-83A1-F6EECF244321}">
                <p14:modId xmlns:p14="http://schemas.microsoft.com/office/powerpoint/2010/main" val="3577568451"/>
              </p:ext>
            </p:extLst>
          </p:nvPr>
        </p:nvGraphicFramePr>
        <p:xfrm>
          <a:off x="1066800" y="1400291"/>
          <a:ext cx="7162800" cy="4602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905E2FA3-1428-A573-471C-86B9D665DEFD}"/>
              </a:ext>
            </a:extLst>
          </p:cNvPr>
          <p:cNvSpPr/>
          <p:nvPr/>
        </p:nvSpPr>
        <p:spPr>
          <a:xfrm>
            <a:off x="1562100" y="449315"/>
            <a:ext cx="6324600" cy="707886"/>
          </a:xfrm>
          <a:prstGeom prst="rect">
            <a:avLst/>
          </a:prstGeom>
        </p:spPr>
        <p:txBody>
          <a:bodyPr wrap="square">
            <a:spAutoFit/>
          </a:bodyPr>
          <a:lstStyle/>
          <a:p>
            <a:pPr algn="ctr"/>
            <a:r>
              <a:rPr lang="es-ES_tradnl" sz="4000" b="1" dirty="0">
                <a:effectLst>
                  <a:outerShdw blurRad="38100" dist="38100" dir="2700000" algn="tl">
                    <a:srgbClr val="000000">
                      <a:alpha val="43137"/>
                    </a:srgbClr>
                  </a:outerShdw>
                </a:effectLst>
              </a:rPr>
              <a:t>La Propuesta</a:t>
            </a:r>
          </a:p>
        </p:txBody>
      </p:sp>
      <p:grpSp>
        <p:nvGrpSpPr>
          <p:cNvPr id="15" name="Group 14">
            <a:extLst>
              <a:ext uri="{FF2B5EF4-FFF2-40B4-BE49-F238E27FC236}">
                <a16:creationId xmlns:a16="http://schemas.microsoft.com/office/drawing/2014/main" id="{5A5EE1ED-6FB5-8EA7-50CA-EE8EFF529C6E}"/>
              </a:ext>
            </a:extLst>
          </p:cNvPr>
          <p:cNvGrpSpPr/>
          <p:nvPr/>
        </p:nvGrpSpPr>
        <p:grpSpPr>
          <a:xfrm>
            <a:off x="415704" y="1333382"/>
            <a:ext cx="504792" cy="4600065"/>
            <a:chOff x="415704" y="1333382"/>
            <a:chExt cx="504792" cy="4600065"/>
          </a:xfrm>
        </p:grpSpPr>
        <p:pic>
          <p:nvPicPr>
            <p:cNvPr id="9" name="Picture 8">
              <a:extLst>
                <a:ext uri="{FF2B5EF4-FFF2-40B4-BE49-F238E27FC236}">
                  <a16:creationId xmlns:a16="http://schemas.microsoft.com/office/drawing/2014/main" id="{F2A1004D-4AB3-09E0-4A85-E4F9A8BCAEDC}"/>
                </a:ext>
              </a:extLst>
            </p:cNvPr>
            <p:cNvPicPr>
              <a:picLocks noChangeAspect="1"/>
            </p:cNvPicPr>
            <p:nvPr/>
          </p:nvPicPr>
          <p:blipFill>
            <a:blip r:embed="rId7"/>
            <a:stretch>
              <a:fillRect/>
            </a:stretch>
          </p:blipFill>
          <p:spPr>
            <a:xfrm>
              <a:off x="519047" y="2840005"/>
              <a:ext cx="395353" cy="1437647"/>
            </a:xfrm>
            <a:prstGeom prst="rect">
              <a:avLst/>
            </a:prstGeom>
          </p:spPr>
        </p:pic>
        <p:pic>
          <p:nvPicPr>
            <p:cNvPr id="11" name="Picture 10">
              <a:extLst>
                <a:ext uri="{FF2B5EF4-FFF2-40B4-BE49-F238E27FC236}">
                  <a16:creationId xmlns:a16="http://schemas.microsoft.com/office/drawing/2014/main" id="{EA99B13D-F873-10C6-314C-209EBF70BF58}"/>
                </a:ext>
              </a:extLst>
            </p:cNvPr>
            <p:cNvPicPr>
              <a:picLocks noChangeAspect="1"/>
            </p:cNvPicPr>
            <p:nvPr/>
          </p:nvPicPr>
          <p:blipFill>
            <a:blip r:embed="rId8"/>
            <a:stretch>
              <a:fillRect/>
            </a:stretch>
          </p:blipFill>
          <p:spPr>
            <a:xfrm>
              <a:off x="415704" y="4495800"/>
              <a:ext cx="504792" cy="1437647"/>
            </a:xfrm>
            <a:prstGeom prst="rect">
              <a:avLst/>
            </a:prstGeom>
          </p:spPr>
        </p:pic>
        <p:pic>
          <p:nvPicPr>
            <p:cNvPr id="14" name="Picture 13">
              <a:extLst>
                <a:ext uri="{FF2B5EF4-FFF2-40B4-BE49-F238E27FC236}">
                  <a16:creationId xmlns:a16="http://schemas.microsoft.com/office/drawing/2014/main" id="{D4C2E390-AAB2-6204-3C45-D2656AAFC8B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9577" y="1333382"/>
              <a:ext cx="364823" cy="1423988"/>
            </a:xfrm>
            <a:prstGeom prst="rect">
              <a:avLst/>
            </a:prstGeom>
            <a:noFill/>
            <a:ln>
              <a:noFill/>
            </a:ln>
          </p:spPr>
        </p:pic>
      </p:grpSp>
    </p:spTree>
    <p:extLst>
      <p:ext uri="{BB962C8B-B14F-4D97-AF65-F5344CB8AC3E}">
        <p14:creationId xmlns:p14="http://schemas.microsoft.com/office/powerpoint/2010/main" val="165790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6473" y="409691"/>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TextBox 19"/>
          <p:cNvSpPr txBox="1"/>
          <p:nvPr/>
        </p:nvSpPr>
        <p:spPr>
          <a:xfrm>
            <a:off x="609600" y="1600200"/>
            <a:ext cx="7772400" cy="4278094"/>
          </a:xfrm>
          <a:prstGeom prst="rect">
            <a:avLst/>
          </a:prstGeom>
          <a:noFill/>
        </p:spPr>
        <p:txBody>
          <a:bodyPr wrap="square" rtlCol="0">
            <a:spAutoFit/>
          </a:bodyPr>
          <a:lstStyle/>
          <a:p>
            <a:r>
              <a:rPr lang="es-ES_tradnl" sz="2000" dirty="0"/>
              <a:t>Deberá proveer información relacionada con la actividad de empleo a ser desarrollada y una descripción del tipo de puesto que se propone crear o mantener. También deberá indicar si estos cumplen con los propósitos del programa dentro de las siguientes actividades elegibles: </a:t>
            </a:r>
          </a:p>
          <a:p>
            <a:endParaRPr lang="es-ES_tradnl" sz="1600" dirty="0"/>
          </a:p>
          <a:p>
            <a:pPr marL="800100" lvl="1" indent="-342900">
              <a:buFont typeface="+mj-lt"/>
              <a:buAutoNum type="arabicPeriod"/>
            </a:pPr>
            <a:r>
              <a:rPr lang="es-ES_tradnl" sz="2000" b="1" dirty="0"/>
              <a:t>Ocupaciones con futuro </a:t>
            </a:r>
          </a:p>
          <a:p>
            <a:pPr marL="800100" lvl="1" indent="-342900">
              <a:buFont typeface="+mj-lt"/>
              <a:buAutoNum type="arabicPeriod"/>
            </a:pPr>
            <a:r>
              <a:rPr lang="es-ES_tradnl" sz="2000" b="1" dirty="0"/>
              <a:t>Empleos con demanda en el mercado actual</a:t>
            </a:r>
          </a:p>
          <a:p>
            <a:pPr marL="800100" lvl="1" indent="-342900">
              <a:buFont typeface="+mj-lt"/>
              <a:buAutoNum type="arabicPeriod"/>
            </a:pPr>
            <a:r>
              <a:rPr lang="es-ES_tradnl" sz="2000" b="1" dirty="0"/>
              <a:t>Empleos de alta productividad</a:t>
            </a:r>
          </a:p>
          <a:p>
            <a:pPr marL="800100" lvl="1" indent="-342900">
              <a:buFont typeface="+mj-lt"/>
              <a:buAutoNum type="arabicPeriod"/>
            </a:pPr>
            <a:r>
              <a:rPr lang="es-ES_tradnl" sz="2000" b="1" dirty="0"/>
              <a:t>Personas de edad avanzada</a:t>
            </a:r>
          </a:p>
          <a:p>
            <a:pPr marL="800100" lvl="1" indent="-342900">
              <a:buFont typeface="+mj-lt"/>
              <a:buAutoNum type="arabicPeriod"/>
            </a:pPr>
            <a:r>
              <a:rPr lang="es-ES_tradnl" sz="2000" b="1" dirty="0"/>
              <a:t>Jóvenes de 16 a 24 años o que independientemente a su edad, sea su primera experiencia de empleo</a:t>
            </a:r>
          </a:p>
          <a:p>
            <a:pPr marL="800100" lvl="1" indent="-342900">
              <a:buFont typeface="+mj-lt"/>
              <a:buAutoNum type="arabicPeriod"/>
            </a:pPr>
            <a:r>
              <a:rPr lang="es-ES_tradnl" sz="2000" b="1" dirty="0"/>
              <a:t>Personas con antecedentes penales</a:t>
            </a:r>
          </a:p>
          <a:p>
            <a:pPr marL="800100" lvl="1" indent="-342900">
              <a:buFont typeface="+mj-lt"/>
              <a:buAutoNum type="arabicPeriod"/>
            </a:pPr>
            <a:r>
              <a:rPr lang="es-ES_tradnl" sz="2000" b="1" dirty="0"/>
              <a:t>Personas con impedimento</a:t>
            </a:r>
          </a:p>
          <a:p>
            <a:endParaRPr lang="en-US" sz="1600" dirty="0"/>
          </a:p>
        </p:txBody>
      </p:sp>
      <p:sp>
        <p:nvSpPr>
          <p:cNvPr id="4" name="Rectangle 3">
            <a:extLst>
              <a:ext uri="{FF2B5EF4-FFF2-40B4-BE49-F238E27FC236}">
                <a16:creationId xmlns:a16="http://schemas.microsoft.com/office/drawing/2014/main" id="{F44191FB-B72A-66D7-28D9-5FA16537BE7A}"/>
              </a:ext>
            </a:extLst>
          </p:cNvPr>
          <p:cNvSpPr/>
          <p:nvPr/>
        </p:nvSpPr>
        <p:spPr>
          <a:xfrm>
            <a:off x="1562100" y="449315"/>
            <a:ext cx="6324600" cy="707886"/>
          </a:xfrm>
          <a:prstGeom prst="rect">
            <a:avLst/>
          </a:prstGeom>
        </p:spPr>
        <p:txBody>
          <a:bodyPr wrap="square">
            <a:spAutoFit/>
          </a:bodyPr>
          <a:lstStyle/>
          <a:p>
            <a:pPr algn="ctr"/>
            <a:r>
              <a:rPr lang="es-ES_tradnl" sz="4000" b="1" dirty="0">
                <a:effectLst>
                  <a:outerShdw blurRad="38100" dist="38100" dir="2700000" algn="tl">
                    <a:srgbClr val="000000">
                      <a:alpha val="43137"/>
                    </a:srgbClr>
                  </a:outerShdw>
                </a:effectLst>
              </a:rPr>
              <a:t>La Propuesta</a:t>
            </a:r>
          </a:p>
        </p:txBody>
      </p:sp>
    </p:spTree>
    <p:extLst>
      <p:ext uri="{BB962C8B-B14F-4D97-AF65-F5344CB8AC3E}">
        <p14:creationId xmlns:p14="http://schemas.microsoft.com/office/powerpoint/2010/main" val="4017591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FCC60-197A-0CA7-A590-05F84E143DA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91D1993-9DFF-A8AC-AB1B-2837E49FA4B5}"/>
              </a:ext>
            </a:extLst>
          </p:cNvPr>
          <p:cNvSpPr/>
          <p:nvPr/>
        </p:nvSpPr>
        <p:spPr>
          <a:xfrm>
            <a:off x="526473" y="409691"/>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TextBox 19">
            <a:extLst>
              <a:ext uri="{FF2B5EF4-FFF2-40B4-BE49-F238E27FC236}">
                <a16:creationId xmlns:a16="http://schemas.microsoft.com/office/drawing/2014/main" id="{BF2D5441-C445-05CA-182C-AD24D3A3844C}"/>
              </a:ext>
            </a:extLst>
          </p:cNvPr>
          <p:cNvSpPr txBox="1"/>
          <p:nvPr/>
        </p:nvSpPr>
        <p:spPr>
          <a:xfrm>
            <a:off x="990599" y="1371600"/>
            <a:ext cx="7879773" cy="5078313"/>
          </a:xfrm>
          <a:prstGeom prst="rect">
            <a:avLst/>
          </a:prstGeom>
          <a:noFill/>
        </p:spPr>
        <p:txBody>
          <a:bodyPr wrap="square" rtlCol="0">
            <a:spAutoFit/>
          </a:bodyPr>
          <a:lstStyle/>
          <a:p>
            <a:r>
              <a:rPr lang="es-ES_tradnl" sz="2000" b="1" dirty="0"/>
              <a:t>Definición:</a:t>
            </a:r>
          </a:p>
          <a:p>
            <a:endParaRPr lang="es-ES_tradnl" sz="800" dirty="0"/>
          </a:p>
          <a:p>
            <a:r>
              <a:rPr lang="es-ES_tradnl" sz="2000" dirty="0"/>
              <a:t>Empleo que no esté contratado por la entidad pública o privada participante antes de participar del programa de empleo.</a:t>
            </a:r>
          </a:p>
          <a:p>
            <a:endParaRPr lang="es-ES_tradnl" sz="2000" dirty="0"/>
          </a:p>
          <a:p>
            <a:r>
              <a:rPr lang="es-ES_tradnl" sz="2000" b="1" dirty="0"/>
              <a:t>Datos importantes sobre el estatus de la persona a ser empleada</a:t>
            </a:r>
            <a:r>
              <a:rPr lang="es-ES_tradnl" sz="2000" dirty="0"/>
              <a:t>:</a:t>
            </a:r>
          </a:p>
          <a:p>
            <a:endParaRPr lang="es-ES_tradnl" sz="2000" dirty="0"/>
          </a:p>
          <a:p>
            <a:pPr marL="342900" indent="-342900">
              <a:buClr>
                <a:srgbClr val="00B0F0"/>
              </a:buClr>
              <a:buFont typeface="Arial" panose="020B0604020202020204" pitchFamily="34" charset="0"/>
              <a:buChar char="•"/>
            </a:pPr>
            <a:r>
              <a:rPr lang="es-ES_tradnl" sz="2000" dirty="0"/>
              <a:t>Tiene que estar </a:t>
            </a:r>
            <a:r>
              <a:rPr lang="es-ES_tradnl" sz="2000" u="sng" dirty="0">
                <a:solidFill>
                  <a:srgbClr val="FF0000"/>
                </a:solidFill>
              </a:rPr>
              <a:t>desempleada</a:t>
            </a:r>
            <a:r>
              <a:rPr lang="es-ES_tradnl" sz="2000" dirty="0"/>
              <a:t> y </a:t>
            </a:r>
            <a:r>
              <a:rPr lang="es-ES_tradnl" sz="2000" u="sng" dirty="0">
                <a:solidFill>
                  <a:srgbClr val="FF0000"/>
                </a:solidFill>
              </a:rPr>
              <a:t>registrada en el Servicio de Empleo</a:t>
            </a:r>
          </a:p>
          <a:p>
            <a:pPr marL="342900" indent="-342900">
              <a:buClr>
                <a:srgbClr val="00B0F0"/>
              </a:buClr>
              <a:buFont typeface="Arial" panose="020B0604020202020204" pitchFamily="34" charset="0"/>
              <a:buChar char="•"/>
            </a:pPr>
            <a:r>
              <a:rPr lang="es-ES_tradnl" sz="2000" dirty="0"/>
              <a:t>Como evidencia de su registro, presentará al patrono una </a:t>
            </a:r>
            <a:r>
              <a:rPr lang="es-ES_tradnl" sz="2000" b="1" dirty="0">
                <a:highlight>
                  <a:srgbClr val="FFFF00"/>
                </a:highlight>
              </a:rPr>
              <a:t>PRSE 506</a:t>
            </a:r>
            <a:r>
              <a:rPr lang="es-ES_tradnl" sz="2000" b="1" dirty="0"/>
              <a:t> </a:t>
            </a:r>
          </a:p>
          <a:p>
            <a:endParaRPr lang="es-ES_tradnl" sz="2000" dirty="0"/>
          </a:p>
          <a:p>
            <a:pPr marL="800100" lvl="1" indent="-342900">
              <a:buClr>
                <a:srgbClr val="00B0F0"/>
              </a:buClr>
              <a:buFont typeface="Wingdings" panose="05000000000000000000" pitchFamily="2" charset="2"/>
              <a:buChar char="ü"/>
            </a:pPr>
            <a:r>
              <a:rPr lang="es-ES_tradnl" sz="2000" dirty="0"/>
              <a:t>Esta tarjeta no puede tener más de 90 días de emitida</a:t>
            </a:r>
          </a:p>
          <a:p>
            <a:pPr marL="800100" lvl="1" indent="-342900">
              <a:buClr>
                <a:srgbClr val="00B0F0"/>
              </a:buClr>
              <a:buFont typeface="Wingdings" panose="05000000000000000000" pitchFamily="2" charset="2"/>
              <a:buChar char="ü"/>
            </a:pPr>
            <a:endParaRPr lang="es-ES_tradnl" sz="2000" dirty="0"/>
          </a:p>
          <a:p>
            <a:pPr marL="800100" lvl="1" indent="-342900">
              <a:buClr>
                <a:srgbClr val="00B0F0"/>
              </a:buClr>
              <a:buFont typeface="Wingdings" panose="05000000000000000000" pitchFamily="2" charset="2"/>
              <a:buChar char="ü"/>
            </a:pPr>
            <a:r>
              <a:rPr lang="es-ES_tradnl" sz="2000" dirty="0"/>
              <a:t>El patrono deberá preparar una </a:t>
            </a:r>
            <a:r>
              <a:rPr lang="es-ES_tradnl" sz="2000" b="1" dirty="0"/>
              <a:t>certificación</a:t>
            </a:r>
            <a:r>
              <a:rPr lang="es-ES_tradnl" sz="2000" dirty="0"/>
              <a:t> como evidencia de que se aseguró durante la entrevista, preguntar si la persona está desempleada en ese momento. Dicha certificación tiene que estar firmada por la persona a ser contratada y el entrevistador.</a:t>
            </a:r>
            <a:endParaRPr lang="es-ES_tradnl" sz="1600" dirty="0"/>
          </a:p>
          <a:p>
            <a:endParaRPr lang="en-US" sz="1600" dirty="0"/>
          </a:p>
        </p:txBody>
      </p:sp>
      <p:sp>
        <p:nvSpPr>
          <p:cNvPr id="4" name="Rectangle 3">
            <a:extLst>
              <a:ext uri="{FF2B5EF4-FFF2-40B4-BE49-F238E27FC236}">
                <a16:creationId xmlns:a16="http://schemas.microsoft.com/office/drawing/2014/main" id="{F7085DB0-3A2D-EC0E-B413-FBC30EE5A4AF}"/>
              </a:ext>
            </a:extLst>
          </p:cNvPr>
          <p:cNvSpPr/>
          <p:nvPr/>
        </p:nvSpPr>
        <p:spPr>
          <a:xfrm>
            <a:off x="1562100" y="449315"/>
            <a:ext cx="6324600" cy="707886"/>
          </a:xfrm>
          <a:prstGeom prst="rect">
            <a:avLst/>
          </a:prstGeom>
        </p:spPr>
        <p:txBody>
          <a:bodyPr wrap="square">
            <a:spAutoFit/>
          </a:bodyPr>
          <a:lstStyle/>
          <a:p>
            <a:pPr algn="ctr"/>
            <a:r>
              <a:rPr lang="es-ES_tradnl" sz="4000" b="1" dirty="0">
                <a:effectLst>
                  <a:outerShdw blurRad="38100" dist="38100" dir="2700000" algn="tl">
                    <a:srgbClr val="000000">
                      <a:alpha val="43137"/>
                    </a:srgbClr>
                  </a:outerShdw>
                </a:effectLst>
              </a:rPr>
              <a:t>Creación de Empleos</a:t>
            </a:r>
          </a:p>
        </p:txBody>
      </p:sp>
    </p:spTree>
    <p:extLst>
      <p:ext uri="{BB962C8B-B14F-4D97-AF65-F5344CB8AC3E}">
        <p14:creationId xmlns:p14="http://schemas.microsoft.com/office/powerpoint/2010/main" val="1410419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E69F1-B9D3-8364-D011-6410C02572D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8B9D0E4-12F5-6B6A-A088-E2EC2AF62CE1}"/>
              </a:ext>
            </a:extLst>
          </p:cNvPr>
          <p:cNvSpPr/>
          <p:nvPr/>
        </p:nvSpPr>
        <p:spPr>
          <a:xfrm>
            <a:off x="526473" y="409691"/>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 name="Rectangle 3">
            <a:extLst>
              <a:ext uri="{FF2B5EF4-FFF2-40B4-BE49-F238E27FC236}">
                <a16:creationId xmlns:a16="http://schemas.microsoft.com/office/drawing/2014/main" id="{6C17E864-856D-0AFE-FA1D-AE46C8838F20}"/>
              </a:ext>
            </a:extLst>
          </p:cNvPr>
          <p:cNvSpPr/>
          <p:nvPr/>
        </p:nvSpPr>
        <p:spPr>
          <a:xfrm>
            <a:off x="1562100" y="449315"/>
            <a:ext cx="6324600" cy="707886"/>
          </a:xfrm>
          <a:prstGeom prst="rect">
            <a:avLst/>
          </a:prstGeom>
        </p:spPr>
        <p:txBody>
          <a:bodyPr wrap="square">
            <a:spAutoFit/>
          </a:bodyPr>
          <a:lstStyle/>
          <a:p>
            <a:pPr algn="ctr"/>
            <a:r>
              <a:rPr lang="es-ES_tradnl" sz="4000" b="1" dirty="0">
                <a:effectLst>
                  <a:outerShdw blurRad="38100" dist="38100" dir="2700000" algn="tl">
                    <a:srgbClr val="000000">
                      <a:alpha val="43137"/>
                    </a:srgbClr>
                  </a:outerShdw>
                </a:effectLst>
              </a:rPr>
              <a:t>PRSE 506</a:t>
            </a:r>
          </a:p>
        </p:txBody>
      </p:sp>
      <p:pic>
        <p:nvPicPr>
          <p:cNvPr id="3" name="Picture 2">
            <a:extLst>
              <a:ext uri="{FF2B5EF4-FFF2-40B4-BE49-F238E27FC236}">
                <a16:creationId xmlns:a16="http://schemas.microsoft.com/office/drawing/2014/main" id="{51D37E13-7C5B-2A0C-7F23-72B0596D2840}"/>
              </a:ext>
            </a:extLst>
          </p:cNvPr>
          <p:cNvPicPr>
            <a:picLocks noChangeAspect="1"/>
          </p:cNvPicPr>
          <p:nvPr/>
        </p:nvPicPr>
        <p:blipFill>
          <a:blip r:embed="rId2"/>
          <a:stretch>
            <a:fillRect/>
          </a:stretch>
        </p:blipFill>
        <p:spPr>
          <a:xfrm rot="5400000">
            <a:off x="2464250" y="-278949"/>
            <a:ext cx="4419600" cy="8177900"/>
          </a:xfrm>
          <a:prstGeom prst="rect">
            <a:avLst/>
          </a:prstGeom>
        </p:spPr>
      </p:pic>
      <p:sp>
        <p:nvSpPr>
          <p:cNvPr id="5" name="TextBox 4">
            <a:extLst>
              <a:ext uri="{FF2B5EF4-FFF2-40B4-BE49-F238E27FC236}">
                <a16:creationId xmlns:a16="http://schemas.microsoft.com/office/drawing/2014/main" id="{68B78C70-3101-FFEC-C6E4-599959457ECE}"/>
              </a:ext>
            </a:extLst>
          </p:cNvPr>
          <p:cNvSpPr txBox="1"/>
          <p:nvPr/>
        </p:nvSpPr>
        <p:spPr>
          <a:xfrm rot="19159850">
            <a:off x="1934545" y="3190971"/>
            <a:ext cx="5413456" cy="935591"/>
          </a:xfrm>
          <a:prstGeom prst="rect">
            <a:avLst/>
          </a:prstGeom>
          <a:noFill/>
        </p:spPr>
        <p:txBody>
          <a:bodyPr wrap="square" rtlCol="0">
            <a:spAutoFit/>
          </a:bodyPr>
          <a:lstStyle/>
          <a:p>
            <a:pPr algn="ctr"/>
            <a:r>
              <a:rPr lang="en-US" sz="5400" b="1" dirty="0" err="1">
                <a:solidFill>
                  <a:srgbClr val="FF0000"/>
                </a:solidFill>
                <a:latin typeface="Abadi" panose="020B0604020104020204" pitchFamily="34" charset="0"/>
              </a:rPr>
              <a:t>Ejemplo</a:t>
            </a:r>
            <a:endParaRPr lang="en-US" sz="5400" b="1" dirty="0">
              <a:solidFill>
                <a:srgbClr val="FF0000"/>
              </a:solidFill>
              <a:latin typeface="Abadi" panose="020B0604020104020204" pitchFamily="34" charset="0"/>
            </a:endParaRPr>
          </a:p>
        </p:txBody>
      </p:sp>
    </p:spTree>
    <p:extLst>
      <p:ext uri="{BB962C8B-B14F-4D97-AF65-F5344CB8AC3E}">
        <p14:creationId xmlns:p14="http://schemas.microsoft.com/office/powerpoint/2010/main" val="2777654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83126"/>
            <a:ext cx="8229600" cy="983673"/>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 name="Title 1"/>
          <p:cNvSpPr>
            <a:spLocks noGrp="1"/>
          </p:cNvSpPr>
          <p:nvPr>
            <p:ph type="title"/>
          </p:nvPr>
        </p:nvSpPr>
        <p:spPr>
          <a:xfrm>
            <a:off x="728090" y="1343024"/>
            <a:ext cx="2209800" cy="381000"/>
          </a:xfrm>
        </p:spPr>
        <p:txBody>
          <a:bodyPr>
            <a:noAutofit/>
          </a:bodyPr>
          <a:lstStyle/>
          <a:p>
            <a:r>
              <a:rPr lang="es-ES_tradnl" sz="3200" b="1" dirty="0">
                <a:effectLst>
                  <a:outerShdw blurRad="38100" dist="38100" dir="2700000" algn="tl">
                    <a:srgbClr val="000000">
                      <a:alpha val="43137"/>
                    </a:srgbClr>
                  </a:outerShdw>
                </a:effectLst>
              </a:rPr>
              <a:t>Base Legal</a:t>
            </a:r>
            <a:endParaRPr lang="en-US" sz="3200" b="1" dirty="0">
              <a:effectLst>
                <a:outerShdw blurRad="38100" dist="38100" dir="2700000" algn="tl">
                  <a:srgbClr val="000000">
                    <a:alpha val="43137"/>
                  </a:srgbClr>
                </a:outerShdw>
              </a:effectLst>
            </a:endParaRPr>
          </a:p>
        </p:txBody>
      </p:sp>
      <p:sp>
        <p:nvSpPr>
          <p:cNvPr id="5" name="Rectangle 23"/>
          <p:cNvSpPr>
            <a:spLocks noChangeArrowheads="1"/>
          </p:cNvSpPr>
          <p:nvPr/>
        </p:nvSpPr>
        <p:spPr bwMode="auto">
          <a:xfrm>
            <a:off x="327752" y="2158391"/>
            <a:ext cx="8358285" cy="4678204"/>
          </a:xfrm>
          <a:prstGeom prst="rect">
            <a:avLst/>
          </a:prstGeom>
          <a:noFill/>
          <a:ln w="9525">
            <a:noFill/>
            <a:miter lim="800000"/>
            <a:headEnd/>
            <a:tailEnd/>
          </a:ln>
          <a:effectLst/>
        </p:spPr>
        <p:txBody>
          <a:bodyPr wrap="square">
            <a:spAutoFit/>
          </a:bodyPr>
          <a:lstStyle/>
          <a:p>
            <a:pPr algn="just"/>
            <a:r>
              <a:rPr lang="es-PR" sz="2800" b="1" dirty="0">
                <a:effectLst>
                  <a:outerShdw blurRad="38100" dist="38100" dir="2700000" algn="tl">
                    <a:srgbClr val="000000">
                      <a:alpha val="43137"/>
                    </a:srgbClr>
                  </a:outerShdw>
                </a:effectLst>
              </a:rPr>
              <a:t>Ley Núm. 52 de 1991 </a:t>
            </a:r>
            <a:r>
              <a:rPr lang="es-PR" sz="2800" dirty="0"/>
              <a:t>– </a:t>
            </a:r>
          </a:p>
          <a:p>
            <a:pPr algn="just"/>
            <a:endParaRPr lang="es-PR" sz="2000" dirty="0">
              <a:solidFill>
                <a:srgbClr val="000000"/>
              </a:solidFill>
            </a:endParaRPr>
          </a:p>
          <a:p>
            <a:pPr marL="342900" indent="-342900" algn="just">
              <a:buFont typeface="Arial" panose="020B0604020202020204" pitchFamily="34" charset="0"/>
              <a:buChar char="•"/>
            </a:pPr>
            <a:r>
              <a:rPr lang="es-PR" sz="2000" dirty="0">
                <a:solidFill>
                  <a:srgbClr val="000000"/>
                </a:solidFill>
              </a:rPr>
              <a:t>Enmendó la Ley Núm. 74 de 1956, según enmendada - “Ley de Seguridad de Empleo de Puerto Rico”</a:t>
            </a:r>
          </a:p>
          <a:p>
            <a:pPr algn="just"/>
            <a:endParaRPr lang="es-PR" sz="2000" dirty="0">
              <a:solidFill>
                <a:srgbClr val="000000"/>
              </a:solidFill>
            </a:endParaRPr>
          </a:p>
          <a:p>
            <a:pPr marL="342900" indent="-342900" algn="just">
              <a:buFont typeface="Arial" panose="020B0604020202020204" pitchFamily="34" charset="0"/>
              <a:buChar char="•"/>
            </a:pPr>
            <a:r>
              <a:rPr lang="es-PR" sz="2000" dirty="0">
                <a:solidFill>
                  <a:srgbClr val="000000"/>
                </a:solidFill>
              </a:rPr>
              <a:t>Crea un fondo que se nutre de una contribución especial sufragada por los patronos acogidos a la Ley de Seguridad de Empleo, equivalente de hasta un 1% de los salarios tributables pagados por el patrono. </a:t>
            </a:r>
          </a:p>
          <a:p>
            <a:pPr marL="342900" indent="-342900" algn="just">
              <a:buFont typeface="Arial" panose="020B0604020202020204" pitchFamily="34" charset="0"/>
              <a:buChar char="•"/>
            </a:pPr>
            <a:endParaRPr lang="es-PR" sz="2000" dirty="0">
              <a:solidFill>
                <a:srgbClr val="000000"/>
              </a:solidFill>
            </a:endParaRPr>
          </a:p>
          <a:p>
            <a:pPr algn="just"/>
            <a:r>
              <a:rPr lang="es-PR" sz="2000" dirty="0">
                <a:solidFill>
                  <a:srgbClr val="000000"/>
                </a:solidFill>
              </a:rPr>
              <a:t>Reglamento para la Administración y Utilización del Fondo para el Fomento de Oportunidades del Trabajo. </a:t>
            </a:r>
          </a:p>
          <a:p>
            <a:pPr>
              <a:lnSpc>
                <a:spcPct val="150000"/>
              </a:lnSpc>
            </a:pPr>
            <a:r>
              <a:rPr lang="es-PR" sz="2000" dirty="0">
                <a:solidFill>
                  <a:srgbClr val="000000"/>
                </a:solidFill>
              </a:rPr>
              <a:t>          (Última revisión – 27 de marzo de 2023)</a:t>
            </a:r>
          </a:p>
          <a:p>
            <a:pPr algn="just">
              <a:lnSpc>
                <a:spcPct val="150000"/>
              </a:lnSpc>
              <a:spcBef>
                <a:spcPct val="50000"/>
              </a:spcBef>
              <a:buClr>
                <a:schemeClr val="hlink"/>
              </a:buClr>
              <a:buSzPct val="80000"/>
              <a:buFont typeface="Wingdings" pitchFamily="2" charset="2"/>
              <a:buChar char="n"/>
            </a:pPr>
            <a:endParaRPr lang="es-PR" sz="2000" dirty="0">
              <a:solidFill>
                <a:srgbClr val="000000"/>
              </a:solidFill>
              <a:latin typeface="Tahoma" charset="0"/>
            </a:endParaRPr>
          </a:p>
        </p:txBody>
      </p:sp>
      <p:sp>
        <p:nvSpPr>
          <p:cNvPr id="4" name="Title 2"/>
          <p:cNvSpPr txBox="1">
            <a:spLocks/>
          </p:cNvSpPr>
          <p:nvPr/>
        </p:nvSpPr>
        <p:spPr>
          <a:xfrm>
            <a:off x="838200" y="228600"/>
            <a:ext cx="6153150" cy="98367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_tradnl" sz="2400" b="1" dirty="0">
                <a:solidFill>
                  <a:schemeClr val="tx1"/>
                </a:solidFill>
                <a:effectLst>
                  <a:outerShdw blurRad="38100" dist="38100" dir="2700000" algn="tl">
                    <a:srgbClr val="000000">
                      <a:alpha val="43137"/>
                    </a:srgbClr>
                  </a:outerShdw>
                </a:effectLst>
              </a:rPr>
              <a:t>Negociado para el Fomento de </a:t>
            </a:r>
            <a:br>
              <a:rPr lang="es-ES_tradnl" sz="2400" b="1" dirty="0">
                <a:solidFill>
                  <a:schemeClr val="tx1"/>
                </a:solidFill>
                <a:effectLst>
                  <a:outerShdw blurRad="38100" dist="38100" dir="2700000" algn="tl">
                    <a:srgbClr val="000000">
                      <a:alpha val="43137"/>
                    </a:srgbClr>
                  </a:outerShdw>
                </a:effectLst>
              </a:rPr>
            </a:br>
            <a:r>
              <a:rPr lang="es-ES_tradnl" sz="2400" b="1" dirty="0">
                <a:solidFill>
                  <a:schemeClr val="tx1"/>
                </a:solidFill>
                <a:effectLst>
                  <a:outerShdw blurRad="38100" dist="38100" dir="2700000" algn="tl">
                    <a:srgbClr val="000000">
                      <a:alpha val="43137"/>
                    </a:srgbClr>
                  </a:outerShdw>
                </a:effectLst>
              </a:rPr>
              <a:t>Oportunidades del Trabajo (NFT)</a:t>
            </a:r>
          </a:p>
        </p:txBody>
      </p:sp>
      <p:pic>
        <p:nvPicPr>
          <p:cNvPr id="1026" name="Picture 2" descr="Law Clipart Images | Free Download | PNG Transparent ...">
            <a:extLst>
              <a:ext uri="{FF2B5EF4-FFF2-40B4-BE49-F238E27FC236}">
                <a16:creationId xmlns:a16="http://schemas.microsoft.com/office/drawing/2014/main" id="{7C316393-6EA5-39D0-017D-9C4605F287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38911"/>
            <a:ext cx="1871091" cy="1871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676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D518B-0E90-7694-D0C9-A59822A4130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6DF5C6F-21B1-8AF2-9FB1-464EB7743E97}"/>
              </a:ext>
            </a:extLst>
          </p:cNvPr>
          <p:cNvSpPr/>
          <p:nvPr/>
        </p:nvSpPr>
        <p:spPr>
          <a:xfrm>
            <a:off x="526473" y="409691"/>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TextBox 19">
            <a:extLst>
              <a:ext uri="{FF2B5EF4-FFF2-40B4-BE49-F238E27FC236}">
                <a16:creationId xmlns:a16="http://schemas.microsoft.com/office/drawing/2014/main" id="{C6A3F911-9CFE-F76C-BE2C-722A8987F52C}"/>
              </a:ext>
            </a:extLst>
          </p:cNvPr>
          <p:cNvSpPr txBox="1"/>
          <p:nvPr/>
        </p:nvSpPr>
        <p:spPr>
          <a:xfrm>
            <a:off x="704781" y="1676400"/>
            <a:ext cx="8039100" cy="4278094"/>
          </a:xfrm>
          <a:prstGeom prst="rect">
            <a:avLst/>
          </a:prstGeom>
          <a:noFill/>
        </p:spPr>
        <p:txBody>
          <a:bodyPr wrap="square" rtlCol="0">
            <a:spAutoFit/>
          </a:bodyPr>
          <a:lstStyle/>
          <a:p>
            <a:pPr marL="0" marR="0">
              <a:buNone/>
            </a:pPr>
            <a:r>
              <a:rPr lang="es-ES_tradnl" sz="2400" dirty="0"/>
              <a:t>Todo puesto de creación debe ser divulgado en el PERFIL, donde tendrá que acceder sólo una vez, </a:t>
            </a:r>
            <a:r>
              <a:rPr lang="es-ES_tradnl" sz="2400" u="sng" dirty="0"/>
              <a:t>no más tarde de 30 días </a:t>
            </a:r>
            <a:r>
              <a:rPr lang="es-ES_tradnl" sz="2400" dirty="0"/>
              <a:t>después de firmado el Acuerdo de la Ley Núm. 52 de 1991, según enmendada:</a:t>
            </a:r>
          </a:p>
          <a:p>
            <a:pPr marL="0" marR="0">
              <a:buNone/>
            </a:pPr>
            <a:endParaRPr lang="es-ES_tradnl" sz="2000" dirty="0">
              <a:solidFill>
                <a:srgbClr val="4864A7"/>
              </a:solidFill>
              <a:effectLst/>
              <a:latin typeface="Verdana" panose="020B0604030504040204" pitchFamily="34" charset="0"/>
              <a:ea typeface="Aptos" panose="020B0004020202020204" pitchFamily="34" charset="0"/>
              <a:cs typeface="Aptos" panose="020B0004020202020204" pitchFamily="34" charset="0"/>
            </a:endParaRPr>
          </a:p>
          <a:p>
            <a:pPr marL="0" marR="0" algn="ctr">
              <a:buNone/>
            </a:pPr>
            <a:r>
              <a:rPr lang="es-PR" sz="1600" b="1" u="sng" dirty="0">
                <a:solidFill>
                  <a:srgbClr val="FF0000"/>
                </a:solidFill>
                <a:effectLst/>
                <a:latin typeface="Verdana" panose="020B0604030504040204" pitchFamily="34" charset="0"/>
                <a:ea typeface="Aptos" panose="020B0004020202020204" pitchFamily="34" charset="0"/>
                <a:cs typeface="Aptos" panose="020B0004020202020204" pitchFamily="34" charset="0"/>
                <a:hlinkClick r:id="rId2">
                  <a:extLst>
                    <a:ext uri="{A12FA001-AC4F-418D-AE19-62706E023703}">
                      <ahyp:hlinkClr xmlns:ahyp="http://schemas.microsoft.com/office/drawing/2018/hyperlinkcolor" val="tx"/>
                    </a:ext>
                  </a:extLst>
                </a:hlinkClick>
              </a:rPr>
              <a:t>https://www.perfil.trabajo.pr.gov/careers/employer-registration</a:t>
            </a:r>
            <a:r>
              <a:rPr lang="es-PR" sz="1600" b="1" dirty="0">
                <a:solidFill>
                  <a:srgbClr val="0070C0"/>
                </a:solidFill>
                <a:effectLst/>
                <a:latin typeface="Verdana" panose="020B0604030504040204" pitchFamily="34" charset="0"/>
                <a:ea typeface="Aptos" panose="020B0004020202020204" pitchFamily="34" charset="0"/>
                <a:cs typeface="Aptos" panose="020B0004020202020204" pitchFamily="34" charset="0"/>
              </a:rPr>
              <a:t> </a:t>
            </a:r>
          </a:p>
          <a:p>
            <a:pPr marL="0" marR="0">
              <a:buNone/>
            </a:pPr>
            <a:r>
              <a:rPr lang="es-PR" sz="1400" dirty="0">
                <a:solidFill>
                  <a:srgbClr val="4864A7"/>
                </a:solidFill>
                <a:latin typeface="Verdana" panose="020B0604030504040204" pitchFamily="34" charset="0"/>
                <a:ea typeface="Aptos" panose="020B0004020202020204" pitchFamily="34" charset="0"/>
                <a:cs typeface="Aptos" panose="020B0004020202020204" pitchFamily="34" charset="0"/>
              </a:rPr>
              <a:t>	</a:t>
            </a:r>
            <a:endParaRPr lang="es-PR" sz="1400" dirty="0">
              <a:solidFill>
                <a:srgbClr val="4864A7"/>
              </a:solidFill>
              <a:effectLst/>
              <a:latin typeface="Verdana" panose="020B0604030504040204" pitchFamily="34" charset="0"/>
              <a:ea typeface="Aptos" panose="020B0004020202020204" pitchFamily="34" charset="0"/>
              <a:cs typeface="Aptos" panose="020B0004020202020204" pitchFamily="34" charset="0"/>
            </a:endParaRPr>
          </a:p>
          <a:p>
            <a:pPr marL="0" marR="0">
              <a:buNone/>
            </a:pPr>
            <a:endParaRPr lang="en-US" sz="2000" dirty="0">
              <a:effectLst/>
              <a:ea typeface="Aptos" panose="020B0004020202020204" pitchFamily="34" charset="0"/>
              <a:cs typeface="Aptos" panose="020B0004020202020204" pitchFamily="34" charset="0"/>
            </a:endParaRPr>
          </a:p>
          <a:p>
            <a:pPr marL="0" marR="0">
              <a:buNone/>
            </a:pPr>
            <a:r>
              <a:rPr lang="en-US" sz="2400" dirty="0">
                <a:effectLst/>
                <a:ea typeface="Aptos" panose="020B0004020202020204" pitchFamily="34" charset="0"/>
                <a:cs typeface="Aptos" panose="020B0004020202020204" pitchFamily="34" charset="0"/>
              </a:rPr>
              <a:t>Luego, </a:t>
            </a:r>
            <a:r>
              <a:rPr lang="en-US" sz="2400" dirty="0" err="1">
                <a:effectLst/>
                <a:ea typeface="Aptos" panose="020B0004020202020204" pitchFamily="34" charset="0"/>
                <a:cs typeface="Aptos" panose="020B0004020202020204" pitchFamily="34" charset="0"/>
              </a:rPr>
              <a:t>accederá</a:t>
            </a:r>
            <a:r>
              <a:rPr lang="en-US" sz="2400" dirty="0">
                <a:effectLst/>
                <a:ea typeface="Aptos" panose="020B0004020202020204" pitchFamily="34" charset="0"/>
                <a:cs typeface="Aptos" panose="020B0004020202020204" pitchFamily="34" charset="0"/>
              </a:rPr>
              <a:t> a </a:t>
            </a:r>
            <a:r>
              <a:rPr lang="en-US" sz="2400" dirty="0" err="1">
                <a:effectLst/>
                <a:ea typeface="Aptos" panose="020B0004020202020204" pitchFamily="34" charset="0"/>
                <a:cs typeface="Aptos" panose="020B0004020202020204" pitchFamily="34" charset="0"/>
              </a:rPr>
              <a:t>su</a:t>
            </a:r>
            <a:r>
              <a:rPr lang="en-US" sz="2400" dirty="0">
                <a:effectLst/>
                <a:ea typeface="Aptos" panose="020B0004020202020204" pitchFamily="34" charset="0"/>
                <a:cs typeface="Aptos" panose="020B0004020202020204" pitchFamily="34" charset="0"/>
              </a:rPr>
              <a:t> </a:t>
            </a:r>
            <a:r>
              <a:rPr lang="en-US" sz="2400" dirty="0" err="1">
                <a:effectLst/>
                <a:ea typeface="Aptos" panose="020B0004020202020204" pitchFamily="34" charset="0"/>
                <a:cs typeface="Aptos" panose="020B0004020202020204" pitchFamily="34" charset="0"/>
              </a:rPr>
              <a:t>cuenta</a:t>
            </a:r>
            <a:r>
              <a:rPr lang="en-US" sz="2400" dirty="0">
                <a:effectLst/>
                <a:ea typeface="Aptos" panose="020B0004020202020204" pitchFamily="34" charset="0"/>
                <a:cs typeface="Aptos" panose="020B0004020202020204" pitchFamily="34" charset="0"/>
              </a:rPr>
              <a:t> </a:t>
            </a:r>
            <a:r>
              <a:rPr lang="en-US" sz="2400" dirty="0" err="1">
                <a:effectLst/>
                <a:ea typeface="Aptos" panose="020B0004020202020204" pitchFamily="34" charset="0"/>
                <a:cs typeface="Aptos" panose="020B0004020202020204" pitchFamily="34" charset="0"/>
              </a:rPr>
              <a:t>todas</a:t>
            </a:r>
            <a:r>
              <a:rPr lang="en-US" sz="2400" dirty="0">
                <a:effectLst/>
                <a:ea typeface="Aptos" panose="020B0004020202020204" pitchFamily="34" charset="0"/>
                <a:cs typeface="Aptos" panose="020B0004020202020204" pitchFamily="34" charset="0"/>
              </a:rPr>
              <a:t> las </a:t>
            </a:r>
            <a:r>
              <a:rPr lang="en-US" sz="2400" dirty="0" err="1">
                <a:effectLst/>
                <a:ea typeface="Aptos" panose="020B0004020202020204" pitchFamily="34" charset="0"/>
                <a:cs typeface="Aptos" panose="020B0004020202020204" pitchFamily="34" charset="0"/>
              </a:rPr>
              <a:t>veces</a:t>
            </a:r>
            <a:r>
              <a:rPr lang="en-US" sz="2400" dirty="0">
                <a:effectLst/>
                <a:ea typeface="Aptos" panose="020B0004020202020204" pitchFamily="34" charset="0"/>
                <a:cs typeface="Aptos" panose="020B0004020202020204" pitchFamily="34" charset="0"/>
              </a:rPr>
              <a:t> que </a:t>
            </a:r>
            <a:r>
              <a:rPr lang="en-US" sz="2400" dirty="0" err="1">
                <a:effectLst/>
                <a:ea typeface="Aptos" panose="020B0004020202020204" pitchFamily="34" charset="0"/>
                <a:cs typeface="Aptos" panose="020B0004020202020204" pitchFamily="34" charset="0"/>
              </a:rPr>
              <a:t>desee</a:t>
            </a:r>
            <a:r>
              <a:rPr lang="en-US" sz="2400" dirty="0">
                <a:effectLst/>
                <a:ea typeface="Aptos" panose="020B0004020202020204" pitchFamily="34" charset="0"/>
                <a:cs typeface="Aptos" panose="020B0004020202020204" pitchFamily="34" charset="0"/>
              </a:rPr>
              <a:t> a </a:t>
            </a:r>
            <a:r>
              <a:rPr lang="en-US" sz="2400" dirty="0" err="1">
                <a:effectLst/>
                <a:ea typeface="Aptos" panose="020B0004020202020204" pitchFamily="34" charset="0"/>
                <a:cs typeface="Aptos" panose="020B0004020202020204" pitchFamily="34" charset="0"/>
              </a:rPr>
              <a:t>través</a:t>
            </a:r>
            <a:r>
              <a:rPr lang="en-US" sz="2400" dirty="0">
                <a:effectLst/>
                <a:ea typeface="Aptos" panose="020B0004020202020204" pitchFamily="34" charset="0"/>
                <a:cs typeface="Aptos" panose="020B0004020202020204" pitchFamily="34" charset="0"/>
              </a:rPr>
              <a:t> de:</a:t>
            </a:r>
          </a:p>
          <a:p>
            <a:pPr marL="0" marR="0">
              <a:buNone/>
            </a:pPr>
            <a:endParaRPr lang="en-US" sz="1400" dirty="0">
              <a:solidFill>
                <a:srgbClr val="4864A7"/>
              </a:solidFill>
              <a:effectLst/>
              <a:latin typeface="Verdana" panose="020B0604030504040204" pitchFamily="34" charset="0"/>
              <a:ea typeface="Aptos" panose="020B0004020202020204" pitchFamily="34" charset="0"/>
              <a:cs typeface="Aptos" panose="020B0004020202020204" pitchFamily="34" charset="0"/>
            </a:endParaRPr>
          </a:p>
          <a:p>
            <a:pPr marL="0" marR="0" algn="ctr">
              <a:buNone/>
            </a:pPr>
            <a:r>
              <a:rPr lang="es-PR" sz="2400" b="1" u="sng" dirty="0">
                <a:solidFill>
                  <a:srgbClr val="FF0000"/>
                </a:solidFill>
                <a:effectLst/>
                <a:latin typeface="Verdana" panose="020B0604030504040204" pitchFamily="34" charset="0"/>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https://www.perfil.trabajo.pr.gov/login</a:t>
            </a:r>
            <a:r>
              <a:rPr lang="es-PR" sz="2400" dirty="0">
                <a:solidFill>
                  <a:srgbClr val="FF0000"/>
                </a:solidFill>
                <a:effectLst/>
                <a:latin typeface="Verdana" panose="020B0604030504040204" pitchFamily="34" charset="0"/>
                <a:ea typeface="Aptos" panose="020B0004020202020204" pitchFamily="34" charset="0"/>
                <a:cs typeface="Aptos" panose="020B0004020202020204" pitchFamily="34" charset="0"/>
              </a:rPr>
              <a:t> </a:t>
            </a:r>
            <a:endParaRPr lang="es-ES_tradnl" sz="2400" dirty="0">
              <a:solidFill>
                <a:srgbClr val="FF0000"/>
              </a:solidFill>
            </a:endParaRPr>
          </a:p>
          <a:p>
            <a:pPr marL="342900" indent="-342900">
              <a:buFont typeface="Arial" panose="020B0604020202020204" pitchFamily="34" charset="0"/>
              <a:buChar char="•"/>
            </a:pPr>
            <a:endParaRPr lang="es-ES_tradnl" sz="2000" dirty="0"/>
          </a:p>
        </p:txBody>
      </p:sp>
      <p:sp>
        <p:nvSpPr>
          <p:cNvPr id="4" name="Rectangle 3">
            <a:extLst>
              <a:ext uri="{FF2B5EF4-FFF2-40B4-BE49-F238E27FC236}">
                <a16:creationId xmlns:a16="http://schemas.microsoft.com/office/drawing/2014/main" id="{37136E6E-49EA-4BFA-D0B3-32131D03E394}"/>
              </a:ext>
            </a:extLst>
          </p:cNvPr>
          <p:cNvSpPr/>
          <p:nvPr/>
        </p:nvSpPr>
        <p:spPr>
          <a:xfrm>
            <a:off x="1562100" y="449315"/>
            <a:ext cx="6324600" cy="707886"/>
          </a:xfrm>
          <a:prstGeom prst="rect">
            <a:avLst/>
          </a:prstGeom>
        </p:spPr>
        <p:txBody>
          <a:bodyPr wrap="square">
            <a:spAutoFit/>
          </a:bodyPr>
          <a:lstStyle/>
          <a:p>
            <a:pPr algn="ctr"/>
            <a:r>
              <a:rPr lang="es-ES_tradnl" sz="4000" b="1" dirty="0">
                <a:effectLst>
                  <a:outerShdw blurRad="38100" dist="38100" dir="2700000" algn="tl">
                    <a:srgbClr val="000000">
                      <a:alpha val="43137"/>
                    </a:srgbClr>
                  </a:outerShdw>
                </a:effectLst>
              </a:rPr>
              <a:t>Creación de Empleos</a:t>
            </a:r>
          </a:p>
        </p:txBody>
      </p:sp>
    </p:spTree>
    <p:extLst>
      <p:ext uri="{BB962C8B-B14F-4D97-AF65-F5344CB8AC3E}">
        <p14:creationId xmlns:p14="http://schemas.microsoft.com/office/powerpoint/2010/main" val="2630960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38D98-6E37-546E-AECF-0153A009919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8FD82BD-6670-B569-CAFD-4A35E975823D}"/>
              </a:ext>
            </a:extLst>
          </p:cNvPr>
          <p:cNvSpPr/>
          <p:nvPr/>
        </p:nvSpPr>
        <p:spPr>
          <a:xfrm>
            <a:off x="526473" y="409691"/>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 name="Rectangle 3">
            <a:extLst>
              <a:ext uri="{FF2B5EF4-FFF2-40B4-BE49-F238E27FC236}">
                <a16:creationId xmlns:a16="http://schemas.microsoft.com/office/drawing/2014/main" id="{39FEF9F5-5557-49B7-E00B-5C17CAAC2D72}"/>
              </a:ext>
            </a:extLst>
          </p:cNvPr>
          <p:cNvSpPr/>
          <p:nvPr/>
        </p:nvSpPr>
        <p:spPr>
          <a:xfrm>
            <a:off x="1562100" y="449315"/>
            <a:ext cx="6324600" cy="707886"/>
          </a:xfrm>
          <a:prstGeom prst="rect">
            <a:avLst/>
          </a:prstGeom>
        </p:spPr>
        <p:txBody>
          <a:bodyPr wrap="square">
            <a:spAutoFit/>
          </a:bodyPr>
          <a:lstStyle/>
          <a:p>
            <a:pPr algn="ctr"/>
            <a:r>
              <a:rPr lang="es-ES_tradnl" sz="4000" b="1" dirty="0">
                <a:effectLst>
                  <a:outerShdw blurRad="38100" dist="38100" dir="2700000" algn="tl">
                    <a:srgbClr val="000000">
                      <a:alpha val="43137"/>
                    </a:srgbClr>
                  </a:outerShdw>
                </a:effectLst>
              </a:rPr>
              <a:t>Creación de Empleos</a:t>
            </a:r>
          </a:p>
        </p:txBody>
      </p:sp>
      <p:pic>
        <p:nvPicPr>
          <p:cNvPr id="3" name="Picture 2" descr="Graphical user interface, application, email&#10;&#10;AI-generated content may be incorrect.">
            <a:extLst>
              <a:ext uri="{FF2B5EF4-FFF2-40B4-BE49-F238E27FC236}">
                <a16:creationId xmlns:a16="http://schemas.microsoft.com/office/drawing/2014/main" id="{1EA7F5C0-74FF-249E-B17A-58FE8A9DE4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04800"/>
            <a:ext cx="8686800" cy="5952945"/>
          </a:xfrm>
          <a:prstGeom prst="rect">
            <a:avLst/>
          </a:prstGeom>
        </p:spPr>
      </p:pic>
    </p:spTree>
    <p:extLst>
      <p:ext uri="{BB962C8B-B14F-4D97-AF65-F5344CB8AC3E}">
        <p14:creationId xmlns:p14="http://schemas.microsoft.com/office/powerpoint/2010/main" val="898855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71B1D-FB98-4D14-DE24-C567328FDDF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5D2D688-468C-79B7-B9FD-670C9B025082}"/>
              </a:ext>
            </a:extLst>
          </p:cNvPr>
          <p:cNvSpPr/>
          <p:nvPr/>
        </p:nvSpPr>
        <p:spPr>
          <a:xfrm>
            <a:off x="526473" y="409691"/>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TextBox 19">
            <a:extLst>
              <a:ext uri="{FF2B5EF4-FFF2-40B4-BE49-F238E27FC236}">
                <a16:creationId xmlns:a16="http://schemas.microsoft.com/office/drawing/2014/main" id="{687B0570-640B-2849-41EF-7C69E1C1D076}"/>
              </a:ext>
            </a:extLst>
          </p:cNvPr>
          <p:cNvSpPr txBox="1"/>
          <p:nvPr/>
        </p:nvSpPr>
        <p:spPr>
          <a:xfrm>
            <a:off x="838200" y="1600200"/>
            <a:ext cx="8039100" cy="4401205"/>
          </a:xfrm>
          <a:prstGeom prst="rect">
            <a:avLst/>
          </a:prstGeom>
          <a:noFill/>
        </p:spPr>
        <p:txBody>
          <a:bodyPr wrap="square" rtlCol="0">
            <a:spAutoFit/>
          </a:bodyPr>
          <a:lstStyle/>
          <a:p>
            <a:r>
              <a:rPr lang="es-ES_tradnl" sz="2400" dirty="0"/>
              <a:t>Por otro lado, todo participante nombrado en un puesto de creación tiene que ser registrado en el </a:t>
            </a:r>
            <a:r>
              <a:rPr lang="es-ES_tradnl" sz="2400" b="1" i="1" dirty="0"/>
              <a:t>“New </a:t>
            </a:r>
            <a:r>
              <a:rPr lang="es-ES_tradnl" sz="2400" b="1" i="1" dirty="0" err="1"/>
              <a:t>hire</a:t>
            </a:r>
            <a:r>
              <a:rPr lang="es-ES_tradnl" sz="2400" b="1" i="1" dirty="0"/>
              <a:t>” </a:t>
            </a:r>
            <a:r>
              <a:rPr lang="es-ES_tradnl" sz="2400" dirty="0"/>
              <a:t>del portal de patronos de ASUME, </a:t>
            </a:r>
            <a:r>
              <a:rPr lang="es-ES_tradnl" sz="2400" u="sng" dirty="0"/>
              <a:t>no más tarde de 20 días luego de contratarlo</a:t>
            </a:r>
            <a:r>
              <a:rPr lang="es-ES_tradnl" sz="2400" dirty="0"/>
              <a:t> a través de:</a:t>
            </a:r>
          </a:p>
          <a:p>
            <a:endParaRPr lang="es-ES_tradnl" sz="2000" dirty="0"/>
          </a:p>
          <a:p>
            <a:pPr algn="ctr"/>
            <a:r>
              <a:rPr lang="es-ES_tradnl" sz="2800" b="1" dirty="0">
                <a:solidFill>
                  <a:srgbClr val="FF0000"/>
                </a:solidFill>
                <a:hlinkClick r:id="rId2">
                  <a:extLst>
                    <a:ext uri="{A12FA001-AC4F-418D-AE19-62706E023703}">
                      <ahyp:hlinkClr xmlns:ahyp="http://schemas.microsoft.com/office/drawing/2018/hyperlinkcolor" val="tx"/>
                    </a:ext>
                  </a:extLst>
                </a:hlinkClick>
              </a:rPr>
              <a:t>http://serviciosenlinea.asume.pr.gov/asume</a:t>
            </a:r>
            <a:r>
              <a:rPr lang="es-ES_tradnl" sz="2800" b="1" dirty="0">
                <a:solidFill>
                  <a:srgbClr val="FF0000"/>
                </a:solidFill>
              </a:rPr>
              <a:t> </a:t>
            </a:r>
          </a:p>
          <a:p>
            <a:endParaRPr lang="es-ES_tradnl" sz="2000" dirty="0"/>
          </a:p>
          <a:p>
            <a:endParaRPr lang="es-ES_tradnl" sz="2000" dirty="0"/>
          </a:p>
          <a:p>
            <a:r>
              <a:rPr lang="es-ES_tradnl" sz="2400" dirty="0"/>
              <a:t>Los patronos tendrán </a:t>
            </a:r>
            <a:r>
              <a:rPr lang="es-ES_tradnl" sz="2400" b="1" u="sng" dirty="0">
                <a:highlight>
                  <a:srgbClr val="FFFF00"/>
                </a:highlight>
              </a:rPr>
              <a:t>6 meses para crear los empleos</a:t>
            </a:r>
            <a:r>
              <a:rPr lang="es-ES_tradnl" sz="2400" dirty="0"/>
              <a:t>, una vez haya firmado el Acuerdo de la Ley Núm. 52 de 1991. De no poder cumplir con dicho término, podrá solicitar una prórroga para tales efectos. </a:t>
            </a:r>
            <a:endParaRPr lang="en-US" sz="2400" dirty="0"/>
          </a:p>
        </p:txBody>
      </p:sp>
      <p:sp>
        <p:nvSpPr>
          <p:cNvPr id="4" name="Rectangle 3">
            <a:extLst>
              <a:ext uri="{FF2B5EF4-FFF2-40B4-BE49-F238E27FC236}">
                <a16:creationId xmlns:a16="http://schemas.microsoft.com/office/drawing/2014/main" id="{066DE223-FAF1-8C95-5273-40A4FE25230B}"/>
              </a:ext>
            </a:extLst>
          </p:cNvPr>
          <p:cNvSpPr/>
          <p:nvPr/>
        </p:nvSpPr>
        <p:spPr>
          <a:xfrm>
            <a:off x="1562100" y="449315"/>
            <a:ext cx="6324600" cy="707886"/>
          </a:xfrm>
          <a:prstGeom prst="rect">
            <a:avLst/>
          </a:prstGeom>
        </p:spPr>
        <p:txBody>
          <a:bodyPr wrap="square">
            <a:spAutoFit/>
          </a:bodyPr>
          <a:lstStyle/>
          <a:p>
            <a:pPr algn="ctr"/>
            <a:r>
              <a:rPr lang="es-ES_tradnl" sz="4000" b="1" dirty="0">
                <a:effectLst>
                  <a:outerShdw blurRad="38100" dist="38100" dir="2700000" algn="tl">
                    <a:srgbClr val="000000">
                      <a:alpha val="43137"/>
                    </a:srgbClr>
                  </a:outerShdw>
                </a:effectLst>
              </a:rPr>
              <a:t>Creación de Empleos</a:t>
            </a:r>
          </a:p>
        </p:txBody>
      </p:sp>
    </p:spTree>
    <p:extLst>
      <p:ext uri="{BB962C8B-B14F-4D97-AF65-F5344CB8AC3E}">
        <p14:creationId xmlns:p14="http://schemas.microsoft.com/office/powerpoint/2010/main" val="569562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3CB5E-7706-ED2C-37EF-0250F687883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C90338E-FA89-CA57-9C0B-D86FECCB4263}"/>
              </a:ext>
            </a:extLst>
          </p:cNvPr>
          <p:cNvSpPr/>
          <p:nvPr/>
        </p:nvSpPr>
        <p:spPr>
          <a:xfrm>
            <a:off x="526473" y="409691"/>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TextBox 19">
            <a:extLst>
              <a:ext uri="{FF2B5EF4-FFF2-40B4-BE49-F238E27FC236}">
                <a16:creationId xmlns:a16="http://schemas.microsoft.com/office/drawing/2014/main" id="{CA305A8B-8593-E98E-ECB4-22B4921DC376}"/>
              </a:ext>
            </a:extLst>
          </p:cNvPr>
          <p:cNvSpPr txBox="1"/>
          <p:nvPr/>
        </p:nvSpPr>
        <p:spPr>
          <a:xfrm>
            <a:off x="761999" y="1052929"/>
            <a:ext cx="8108373" cy="4893647"/>
          </a:xfrm>
          <a:prstGeom prst="rect">
            <a:avLst/>
          </a:prstGeom>
          <a:noFill/>
        </p:spPr>
        <p:txBody>
          <a:bodyPr wrap="square" rtlCol="0">
            <a:spAutoFit/>
          </a:bodyPr>
          <a:lstStyle/>
          <a:p>
            <a:endParaRPr lang="es-ES_tradnl" sz="2000" dirty="0"/>
          </a:p>
          <a:p>
            <a:r>
              <a:rPr lang="es-ES_tradnl" sz="2000" b="1" dirty="0"/>
              <a:t>Definición:</a:t>
            </a:r>
          </a:p>
          <a:p>
            <a:endParaRPr lang="es-ES_tradnl" sz="2000" dirty="0"/>
          </a:p>
          <a:p>
            <a:r>
              <a:rPr lang="es-ES_tradnl" sz="2000" dirty="0"/>
              <a:t>Empleo que está contratado por la entidad pública o privada, </a:t>
            </a:r>
            <a:r>
              <a:rPr lang="es-ES_tradnl" sz="2000" b="1" dirty="0">
                <a:highlight>
                  <a:srgbClr val="00FF00"/>
                </a:highlight>
              </a:rPr>
              <a:t>ANTES</a:t>
            </a:r>
            <a:r>
              <a:rPr lang="es-ES_tradnl" sz="2000" dirty="0"/>
              <a:t> de participar en el programa o aquel cuya creación haya sido incentivado por el Departamento sin mediar separación de empleo. </a:t>
            </a:r>
          </a:p>
          <a:p>
            <a:endParaRPr lang="es-ES_tradnl" sz="2000" dirty="0"/>
          </a:p>
          <a:p>
            <a:r>
              <a:rPr lang="es-ES_tradnl" sz="2000" dirty="0"/>
              <a:t>También se considerará puestos de mantenimiento aquellos contratados con posterioridad a la firma del contrato que, por razón de la legislación laboral vigente, se llenen con empleados que hayan sido cesanteados por la entidad de </a:t>
            </a:r>
            <a:r>
              <a:rPr lang="es-ES_tradnl" sz="2000" b="1" dirty="0">
                <a:highlight>
                  <a:srgbClr val="00FF00"/>
                </a:highlight>
              </a:rPr>
              <a:t>ESE MISMO PUESTO </a:t>
            </a:r>
            <a:r>
              <a:rPr lang="es-ES_tradnl" sz="2000" dirty="0"/>
              <a:t>dentro los seis (6) meses previos a la firma del contrato.</a:t>
            </a:r>
          </a:p>
          <a:p>
            <a:endParaRPr lang="es-ES_tradnl" sz="2000" dirty="0"/>
          </a:p>
          <a:p>
            <a:endParaRPr lang="es-ES_tradnl" sz="2000" dirty="0"/>
          </a:p>
          <a:p>
            <a:endParaRPr lang="es-ES_tradnl" sz="1600" dirty="0"/>
          </a:p>
          <a:p>
            <a:endParaRPr lang="en-US" sz="1600" dirty="0"/>
          </a:p>
        </p:txBody>
      </p:sp>
      <p:sp>
        <p:nvSpPr>
          <p:cNvPr id="4" name="Rectangle 3">
            <a:extLst>
              <a:ext uri="{FF2B5EF4-FFF2-40B4-BE49-F238E27FC236}">
                <a16:creationId xmlns:a16="http://schemas.microsoft.com/office/drawing/2014/main" id="{1712876A-5B88-86A5-B83D-C1595E0C7AEE}"/>
              </a:ext>
            </a:extLst>
          </p:cNvPr>
          <p:cNvSpPr/>
          <p:nvPr/>
        </p:nvSpPr>
        <p:spPr>
          <a:xfrm>
            <a:off x="1562100" y="449315"/>
            <a:ext cx="6324600" cy="707886"/>
          </a:xfrm>
          <a:prstGeom prst="rect">
            <a:avLst/>
          </a:prstGeom>
        </p:spPr>
        <p:txBody>
          <a:bodyPr wrap="square">
            <a:spAutoFit/>
          </a:bodyPr>
          <a:lstStyle/>
          <a:p>
            <a:pPr algn="ctr"/>
            <a:r>
              <a:rPr lang="es-ES_tradnl" sz="4000" b="1" dirty="0">
                <a:effectLst>
                  <a:outerShdw blurRad="38100" dist="38100" dir="2700000" algn="tl">
                    <a:srgbClr val="000000">
                      <a:alpha val="43137"/>
                    </a:srgbClr>
                  </a:outerShdw>
                </a:effectLst>
              </a:rPr>
              <a:t>Mantenimiento de Empleos</a:t>
            </a:r>
          </a:p>
        </p:txBody>
      </p:sp>
    </p:spTree>
    <p:extLst>
      <p:ext uri="{BB962C8B-B14F-4D97-AF65-F5344CB8AC3E}">
        <p14:creationId xmlns:p14="http://schemas.microsoft.com/office/powerpoint/2010/main" val="2493623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9A0FF-602A-330E-92FD-6F7088DC231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53432E6-3C86-470A-7189-E4DCC306A0BE}"/>
              </a:ext>
            </a:extLst>
          </p:cNvPr>
          <p:cNvSpPr/>
          <p:nvPr/>
        </p:nvSpPr>
        <p:spPr>
          <a:xfrm>
            <a:off x="526473" y="409691"/>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TextBox 19">
            <a:extLst>
              <a:ext uri="{FF2B5EF4-FFF2-40B4-BE49-F238E27FC236}">
                <a16:creationId xmlns:a16="http://schemas.microsoft.com/office/drawing/2014/main" id="{9AEAD880-3626-D7AB-D502-AFEB2389556E}"/>
              </a:ext>
            </a:extLst>
          </p:cNvPr>
          <p:cNvSpPr txBox="1"/>
          <p:nvPr/>
        </p:nvSpPr>
        <p:spPr>
          <a:xfrm>
            <a:off x="526473" y="1752600"/>
            <a:ext cx="8458200" cy="4001095"/>
          </a:xfrm>
          <a:prstGeom prst="rect">
            <a:avLst/>
          </a:prstGeom>
          <a:noFill/>
        </p:spPr>
        <p:txBody>
          <a:bodyPr wrap="square" rtlCol="0">
            <a:spAutoFit/>
          </a:bodyPr>
          <a:lstStyle/>
          <a:p>
            <a:r>
              <a:rPr lang="es-ES_tradnl" sz="2000" b="1" dirty="0"/>
              <a:t>TODAS</a:t>
            </a:r>
            <a:r>
              <a:rPr lang="es-ES_tradnl" sz="2000" dirty="0"/>
              <a:t> las entidades (públicas y privadas)  vendrán obligadas a sufragar </a:t>
            </a:r>
            <a:r>
              <a:rPr lang="es-ES_tradnl" sz="2000" b="1" dirty="0"/>
              <a:t>de sus propios fondos </a:t>
            </a:r>
            <a:r>
              <a:rPr lang="es-ES_tradnl" sz="2000" dirty="0"/>
              <a:t>las obligaciones de pago, incluyendo pero sin limitarse, a las siguientes: </a:t>
            </a:r>
          </a:p>
          <a:p>
            <a:endParaRPr lang="es-ES_tradnl" sz="1600" dirty="0"/>
          </a:p>
          <a:p>
            <a:pPr marL="800100" lvl="1" indent="-342900">
              <a:buFont typeface="+mj-lt"/>
              <a:buAutoNum type="arabicPeriod"/>
            </a:pPr>
            <a:r>
              <a:rPr lang="es-ES_tradnl" sz="2400" dirty="0"/>
              <a:t>Seguro Social Federal</a:t>
            </a:r>
          </a:p>
          <a:p>
            <a:pPr marL="800100" lvl="1" indent="-342900">
              <a:buFont typeface="+mj-lt"/>
              <a:buAutoNum type="arabicPeriod"/>
            </a:pPr>
            <a:r>
              <a:rPr lang="es-ES_tradnl" sz="2400" dirty="0"/>
              <a:t>Seguro por Desempleo</a:t>
            </a:r>
          </a:p>
          <a:p>
            <a:pPr marL="800100" lvl="1" indent="-342900">
              <a:buFont typeface="+mj-lt"/>
              <a:buAutoNum type="arabicPeriod"/>
            </a:pPr>
            <a:r>
              <a:rPr lang="es-ES_tradnl" sz="2400" dirty="0"/>
              <a:t>Seguro por Incapacidad</a:t>
            </a:r>
          </a:p>
          <a:p>
            <a:pPr marL="800100" lvl="1" indent="-342900">
              <a:buFont typeface="+mj-lt"/>
              <a:buAutoNum type="arabicPeriod"/>
            </a:pPr>
            <a:r>
              <a:rPr lang="es-ES_tradnl" sz="2400" dirty="0"/>
              <a:t>Seguro Social para Choferes</a:t>
            </a:r>
          </a:p>
          <a:p>
            <a:pPr marL="800100" lvl="1" indent="-342900">
              <a:buFont typeface="+mj-lt"/>
              <a:buAutoNum type="arabicPeriod"/>
            </a:pPr>
            <a:r>
              <a:rPr lang="es-ES_tradnl" sz="2400" dirty="0"/>
              <a:t>Fondo del Seguro de Estado</a:t>
            </a:r>
          </a:p>
          <a:p>
            <a:pPr marL="800100" lvl="1" indent="-342900">
              <a:buFont typeface="+mj-lt"/>
              <a:buAutoNum type="arabicPeriod"/>
            </a:pPr>
            <a:r>
              <a:rPr lang="es-ES_tradnl" sz="2400" dirty="0"/>
              <a:t>Contribuciones sobre Ingresos Retenidas</a:t>
            </a:r>
          </a:p>
          <a:p>
            <a:endParaRPr lang="en-US" sz="1600" dirty="0"/>
          </a:p>
          <a:p>
            <a:r>
              <a:rPr lang="es-ES_tradnl" u="sng" dirty="0"/>
              <a:t>Estarán obligados a </a:t>
            </a:r>
            <a:r>
              <a:rPr lang="es-ES_tradnl" b="1" u="sng" dirty="0"/>
              <a:t>remitirlas y pagarlas a tiempo </a:t>
            </a:r>
            <a:r>
              <a:rPr lang="es-ES_tradnl" u="sng" dirty="0"/>
              <a:t>a las agencias correspondientes. </a:t>
            </a:r>
            <a:endParaRPr lang="en-US" u="sng" dirty="0"/>
          </a:p>
        </p:txBody>
      </p:sp>
      <p:pic>
        <p:nvPicPr>
          <p:cNvPr id="3" name="Picture 2">
            <a:extLst>
              <a:ext uri="{FF2B5EF4-FFF2-40B4-BE49-F238E27FC236}">
                <a16:creationId xmlns:a16="http://schemas.microsoft.com/office/drawing/2014/main" id="{E50A1634-FB2F-5385-0601-55E64CF659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3472" y="2743200"/>
            <a:ext cx="2343456" cy="1825943"/>
          </a:xfrm>
          <a:prstGeom prst="rect">
            <a:avLst/>
          </a:prstGeom>
        </p:spPr>
      </p:pic>
      <p:sp>
        <p:nvSpPr>
          <p:cNvPr id="5" name="Content Placeholder 2">
            <a:extLst>
              <a:ext uri="{FF2B5EF4-FFF2-40B4-BE49-F238E27FC236}">
                <a16:creationId xmlns:a16="http://schemas.microsoft.com/office/drawing/2014/main" id="{AC299705-E4D8-0751-711D-D07961C2EA0E}"/>
              </a:ext>
            </a:extLst>
          </p:cNvPr>
          <p:cNvSpPr txBox="1">
            <a:spLocks/>
          </p:cNvSpPr>
          <p:nvPr/>
        </p:nvSpPr>
        <p:spPr>
          <a:xfrm>
            <a:off x="685800" y="304800"/>
            <a:ext cx="7239000" cy="990600"/>
          </a:xfrm>
          <a:prstGeom prst="rect">
            <a:avLst/>
          </a:prstGeom>
        </p:spPr>
        <p:txBody>
          <a:bodyPr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lgn="ctr">
              <a:buFont typeface="Tw Cen MT" panose="020B0602020104020603" pitchFamily="34" charset="0"/>
              <a:buNone/>
            </a:pPr>
            <a:r>
              <a:rPr lang="en-US" sz="3600" b="1" dirty="0" err="1">
                <a:effectLst>
                  <a:outerShdw blurRad="38100" dist="38100" dir="2700000" algn="tl">
                    <a:srgbClr val="000000">
                      <a:alpha val="43137"/>
                    </a:srgbClr>
                  </a:outerShdw>
                </a:effectLst>
              </a:rPr>
              <a:t>Obligaciones</a:t>
            </a:r>
            <a:r>
              <a:rPr lang="en-US" sz="3600" b="1" dirty="0">
                <a:effectLst>
                  <a:outerShdw blurRad="38100" dist="38100" dir="2700000" algn="tl">
                    <a:srgbClr val="000000">
                      <a:alpha val="43137"/>
                    </a:srgbClr>
                  </a:outerShdw>
                </a:effectLst>
              </a:rPr>
              <a:t> de Pago</a:t>
            </a:r>
            <a:endParaRPr lang="es-ES_tradnl"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057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AB967A-05F3-41BD-3187-CC9B0E1B6ECD}"/>
              </a:ext>
            </a:extLst>
          </p:cNvPr>
          <p:cNvSpPr>
            <a:spLocks noGrp="1"/>
          </p:cNvSpPr>
          <p:nvPr>
            <p:ph idx="1"/>
          </p:nvPr>
        </p:nvSpPr>
        <p:spPr>
          <a:xfrm>
            <a:off x="4267200" y="1307908"/>
            <a:ext cx="4305300" cy="3931920"/>
          </a:xfrm>
        </p:spPr>
        <p:txBody>
          <a:bodyPr>
            <a:normAutofit/>
          </a:bodyPr>
          <a:lstStyle/>
          <a:p>
            <a:endParaRPr lang="en-US" b="1" dirty="0">
              <a:effectLst>
                <a:outerShdw blurRad="38100" dist="38100" dir="2700000" algn="tl">
                  <a:srgbClr val="000000">
                    <a:alpha val="43137"/>
                  </a:srgbClr>
                </a:outerShdw>
              </a:effectLst>
            </a:endParaRPr>
          </a:p>
          <a:p>
            <a:pPr algn="ctr"/>
            <a:r>
              <a:rPr lang="en-US" sz="6000" b="1" dirty="0" err="1">
                <a:effectLst>
                  <a:outerShdw blurRad="38100" dist="38100" dir="2700000" algn="tl">
                    <a:srgbClr val="000000">
                      <a:alpha val="43137"/>
                    </a:srgbClr>
                  </a:outerShdw>
                </a:effectLst>
              </a:rPr>
              <a:t>Presupuesto</a:t>
            </a:r>
            <a:endParaRPr lang="en-US" sz="6000" b="1" dirty="0">
              <a:effectLst>
                <a:outerShdw blurRad="38100" dist="38100" dir="2700000" algn="tl">
                  <a:srgbClr val="000000">
                    <a:alpha val="43137"/>
                  </a:srgbClr>
                </a:outerShdw>
              </a:effectLst>
            </a:endParaRPr>
          </a:p>
          <a:p>
            <a:pPr algn="ctr"/>
            <a:r>
              <a:rPr lang="en-US" sz="3600" b="1" dirty="0"/>
              <a:t> </a:t>
            </a:r>
            <a:r>
              <a:rPr lang="en-US" sz="2800" b="1" dirty="0"/>
              <a:t>(</a:t>
            </a:r>
            <a:r>
              <a:rPr lang="en-US" sz="2800" b="1" dirty="0" err="1"/>
              <a:t>Secciones</a:t>
            </a:r>
            <a:r>
              <a:rPr lang="en-US" sz="2800" b="1" dirty="0"/>
              <a:t> IX.A, IX.B </a:t>
            </a:r>
          </a:p>
          <a:p>
            <a:pPr algn="ctr"/>
            <a:r>
              <a:rPr lang="en-US" sz="2800" b="1" dirty="0"/>
              <a:t>y X de la </a:t>
            </a:r>
            <a:r>
              <a:rPr lang="en-US" sz="2800" b="1" dirty="0" err="1"/>
              <a:t>propuesta</a:t>
            </a:r>
            <a:r>
              <a:rPr lang="en-US" sz="2800" b="1" dirty="0"/>
              <a:t>)</a:t>
            </a:r>
          </a:p>
        </p:txBody>
      </p:sp>
      <p:pic>
        <p:nvPicPr>
          <p:cNvPr id="6" name="Picture 5">
            <a:extLst>
              <a:ext uri="{FF2B5EF4-FFF2-40B4-BE49-F238E27FC236}">
                <a16:creationId xmlns:a16="http://schemas.microsoft.com/office/drawing/2014/main" id="{FCBE3B3A-869F-EA91-72AE-BE6DC9CEE059}"/>
              </a:ext>
            </a:extLst>
          </p:cNvPr>
          <p:cNvPicPr>
            <a:picLocks noChangeAspect="1"/>
          </p:cNvPicPr>
          <p:nvPr/>
        </p:nvPicPr>
        <p:blipFill>
          <a:blip r:embed="rId2"/>
          <a:stretch>
            <a:fillRect/>
          </a:stretch>
        </p:blipFill>
        <p:spPr>
          <a:xfrm>
            <a:off x="152403" y="1115253"/>
            <a:ext cx="3809997" cy="4038600"/>
          </a:xfrm>
          <a:prstGeom prst="rect">
            <a:avLst/>
          </a:prstGeom>
        </p:spPr>
      </p:pic>
    </p:spTree>
    <p:extLst>
      <p:ext uri="{BB962C8B-B14F-4D97-AF65-F5344CB8AC3E}">
        <p14:creationId xmlns:p14="http://schemas.microsoft.com/office/powerpoint/2010/main" val="1055658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2025E-71F1-DCD4-36B0-3EC7B47499B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97D3704-299A-6084-483C-393AEA77AAC1}"/>
              </a:ext>
            </a:extLst>
          </p:cNvPr>
          <p:cNvSpPr/>
          <p:nvPr/>
        </p:nvSpPr>
        <p:spPr>
          <a:xfrm>
            <a:off x="228600" y="371100"/>
            <a:ext cx="8534400" cy="4277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Rectangle 3">
            <a:extLst>
              <a:ext uri="{FF2B5EF4-FFF2-40B4-BE49-F238E27FC236}">
                <a16:creationId xmlns:a16="http://schemas.microsoft.com/office/drawing/2014/main" id="{3AF89EA4-F881-4E84-EF1A-A6C1BD1296F8}"/>
              </a:ext>
            </a:extLst>
          </p:cNvPr>
          <p:cNvSpPr/>
          <p:nvPr/>
        </p:nvSpPr>
        <p:spPr>
          <a:xfrm>
            <a:off x="609600" y="371100"/>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 name="Content Placeholder 2">
            <a:extLst>
              <a:ext uri="{FF2B5EF4-FFF2-40B4-BE49-F238E27FC236}">
                <a16:creationId xmlns:a16="http://schemas.microsoft.com/office/drawing/2014/main" id="{571CE593-9C89-7878-6D60-5D620D3A9285}"/>
              </a:ext>
            </a:extLst>
          </p:cNvPr>
          <p:cNvSpPr>
            <a:spLocks noGrp="1"/>
          </p:cNvSpPr>
          <p:nvPr>
            <p:ph idx="1"/>
          </p:nvPr>
        </p:nvSpPr>
        <p:spPr>
          <a:xfrm>
            <a:off x="762000" y="228600"/>
            <a:ext cx="7239000" cy="990600"/>
          </a:xfrm>
        </p:spPr>
        <p:txBody>
          <a:bodyPr anchor="ctr">
            <a:normAutofit/>
          </a:bodyPr>
          <a:lstStyle/>
          <a:p>
            <a:pPr marL="0" indent="0" algn="ctr">
              <a:buNone/>
            </a:pPr>
            <a:r>
              <a:rPr lang="en-US" sz="3600" b="1" dirty="0">
                <a:effectLst>
                  <a:outerShdw blurRad="38100" dist="38100" dir="2700000" algn="tl">
                    <a:srgbClr val="000000">
                      <a:alpha val="43137"/>
                    </a:srgbClr>
                  </a:outerShdw>
                </a:effectLst>
              </a:rPr>
              <a:t>IX. A </a:t>
            </a:r>
            <a:r>
              <a:rPr lang="en-US" sz="3600" b="1" dirty="0" err="1">
                <a:effectLst>
                  <a:outerShdw blurRad="38100" dist="38100" dir="2700000" algn="tl">
                    <a:srgbClr val="000000">
                      <a:alpha val="43137"/>
                    </a:srgbClr>
                  </a:outerShdw>
                </a:effectLst>
              </a:rPr>
              <a:t>Creación</a:t>
            </a:r>
            <a:r>
              <a:rPr lang="en-US" sz="3600" b="1" dirty="0">
                <a:effectLst>
                  <a:outerShdw blurRad="38100" dist="38100" dir="2700000" algn="tl">
                    <a:srgbClr val="000000">
                      <a:alpha val="43137"/>
                    </a:srgbClr>
                  </a:outerShdw>
                </a:effectLst>
              </a:rPr>
              <a:t> de </a:t>
            </a:r>
            <a:r>
              <a:rPr lang="en-US" sz="3600" b="1" dirty="0" err="1">
                <a:effectLst>
                  <a:outerShdw blurRad="38100" dist="38100" dir="2700000" algn="tl">
                    <a:srgbClr val="000000">
                      <a:alpha val="43137"/>
                    </a:srgbClr>
                  </a:outerShdw>
                </a:effectLst>
              </a:rPr>
              <a:t>Empleos</a:t>
            </a:r>
            <a:endParaRPr lang="es-ES_tradnl" sz="1200" b="1" dirty="0">
              <a:effectLst>
                <a:outerShdw blurRad="38100" dist="38100" dir="2700000" algn="tl">
                  <a:srgbClr val="000000">
                    <a:alpha val="43137"/>
                  </a:srgbClr>
                </a:outerShdw>
              </a:effectLst>
            </a:endParaRPr>
          </a:p>
        </p:txBody>
      </p:sp>
      <p:graphicFrame>
        <p:nvGraphicFramePr>
          <p:cNvPr id="6" name="Table 5">
            <a:extLst>
              <a:ext uri="{FF2B5EF4-FFF2-40B4-BE49-F238E27FC236}">
                <a16:creationId xmlns:a16="http://schemas.microsoft.com/office/drawing/2014/main" id="{31CDD175-B2B6-D206-B9AE-94E45E3BD811}"/>
              </a:ext>
            </a:extLst>
          </p:cNvPr>
          <p:cNvGraphicFramePr>
            <a:graphicFrameLocks noGrp="1"/>
          </p:cNvGraphicFramePr>
          <p:nvPr>
            <p:extLst>
              <p:ext uri="{D42A27DB-BD31-4B8C-83A1-F6EECF244321}">
                <p14:modId xmlns:p14="http://schemas.microsoft.com/office/powerpoint/2010/main" val="1738755321"/>
              </p:ext>
            </p:extLst>
          </p:nvPr>
        </p:nvGraphicFramePr>
        <p:xfrm>
          <a:off x="620268" y="1210056"/>
          <a:ext cx="7696200" cy="2722248"/>
        </p:xfrm>
        <a:graphic>
          <a:graphicData uri="http://schemas.openxmlformats.org/drawingml/2006/table">
            <a:tbl>
              <a:tblPr>
                <a:tableStyleId>{5C22544A-7EE6-4342-B048-85BDC9FD1C3A}</a:tableStyleId>
              </a:tblPr>
              <a:tblGrid>
                <a:gridCol w="1360932">
                  <a:extLst>
                    <a:ext uri="{9D8B030D-6E8A-4147-A177-3AD203B41FA5}">
                      <a16:colId xmlns:a16="http://schemas.microsoft.com/office/drawing/2014/main" val="2810164126"/>
                    </a:ext>
                  </a:extLst>
                </a:gridCol>
                <a:gridCol w="1254253">
                  <a:extLst>
                    <a:ext uri="{9D8B030D-6E8A-4147-A177-3AD203B41FA5}">
                      <a16:colId xmlns:a16="http://schemas.microsoft.com/office/drawing/2014/main" val="3345970400"/>
                    </a:ext>
                  </a:extLst>
                </a:gridCol>
                <a:gridCol w="1188721">
                  <a:extLst>
                    <a:ext uri="{9D8B030D-6E8A-4147-A177-3AD203B41FA5}">
                      <a16:colId xmlns:a16="http://schemas.microsoft.com/office/drawing/2014/main" val="2096516360"/>
                    </a:ext>
                  </a:extLst>
                </a:gridCol>
                <a:gridCol w="1138426">
                  <a:extLst>
                    <a:ext uri="{9D8B030D-6E8A-4147-A177-3AD203B41FA5}">
                      <a16:colId xmlns:a16="http://schemas.microsoft.com/office/drawing/2014/main" val="135512536"/>
                    </a:ext>
                  </a:extLst>
                </a:gridCol>
                <a:gridCol w="1494501">
                  <a:extLst>
                    <a:ext uri="{9D8B030D-6E8A-4147-A177-3AD203B41FA5}">
                      <a16:colId xmlns:a16="http://schemas.microsoft.com/office/drawing/2014/main" val="3415035101"/>
                    </a:ext>
                  </a:extLst>
                </a:gridCol>
                <a:gridCol w="1259367">
                  <a:extLst>
                    <a:ext uri="{9D8B030D-6E8A-4147-A177-3AD203B41FA5}">
                      <a16:colId xmlns:a16="http://schemas.microsoft.com/office/drawing/2014/main" val="1966871480"/>
                    </a:ext>
                  </a:extLst>
                </a:gridCol>
              </a:tblGrid>
              <a:tr h="999744">
                <a:tc>
                  <a:txBody>
                    <a:bodyPr/>
                    <a:lstStyle/>
                    <a:p>
                      <a:pPr marL="0" marR="400050" algn="ctr">
                        <a:lnSpc>
                          <a:spcPct val="150000"/>
                        </a:lnSpc>
                        <a:buNone/>
                      </a:pPr>
                      <a:r>
                        <a:rPr lang="es-ES" sz="1200" b="1" dirty="0">
                          <a:effectLst/>
                        </a:rPr>
                        <a:t>Ocupación /  Clasificación</a:t>
                      </a:r>
                      <a:endParaRPr lang="en-US" sz="1200" b="1" i="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1739" marR="41739" marT="0" marB="0">
                    <a:solidFill>
                      <a:schemeClr val="bg1">
                        <a:lumMod val="95000"/>
                      </a:schemeClr>
                    </a:solidFill>
                  </a:tcPr>
                </a:tc>
                <a:tc>
                  <a:txBody>
                    <a:bodyPr/>
                    <a:lstStyle/>
                    <a:p>
                      <a:pPr marL="0" marR="400050" algn="ctr">
                        <a:lnSpc>
                          <a:spcPct val="150000"/>
                        </a:lnSpc>
                        <a:buNone/>
                      </a:pPr>
                      <a:r>
                        <a:rPr lang="es-ES" sz="900" b="1" dirty="0">
                          <a:effectLst/>
                        </a:rPr>
                        <a:t>Cantidad Empleados</a:t>
                      </a:r>
                      <a:endParaRPr lang="en-US" sz="900" b="1" i="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1739" marR="41739" marT="0" marB="0">
                    <a:solidFill>
                      <a:schemeClr val="bg1">
                        <a:lumMod val="95000"/>
                      </a:schemeClr>
                    </a:solidFill>
                  </a:tcPr>
                </a:tc>
                <a:tc>
                  <a:txBody>
                    <a:bodyPr/>
                    <a:lstStyle/>
                    <a:p>
                      <a:pPr algn="ctr"/>
                      <a:r>
                        <a:rPr lang="es-ES" sz="1200" b="1" dirty="0">
                          <a:effectLst/>
                        </a:rPr>
                        <a:t>Salario por Empleado</a:t>
                      </a:r>
                      <a:endParaRPr lang="en-US" sz="1200" b="1" dirty="0"/>
                    </a:p>
                  </a:txBody>
                  <a:tcPr marL="41739" marR="41739" marT="0" marB="0">
                    <a:solidFill>
                      <a:schemeClr val="bg1">
                        <a:lumMod val="95000"/>
                      </a:schemeClr>
                    </a:solidFill>
                  </a:tcPr>
                </a:tc>
                <a:tc>
                  <a:txBody>
                    <a:bodyPr/>
                    <a:lstStyle/>
                    <a:p>
                      <a:pPr marL="0" marR="400050" algn="ctr">
                        <a:lnSpc>
                          <a:spcPct val="150000"/>
                        </a:lnSpc>
                        <a:buNone/>
                      </a:pPr>
                      <a:r>
                        <a:rPr lang="es-ES" sz="900" b="1" dirty="0">
                          <a:effectLst/>
                        </a:rPr>
                        <a:t>Especifique si el salario es por hora o  mensual</a:t>
                      </a:r>
                      <a:endParaRPr lang="en-US" sz="900" b="1" i="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1739" marR="41739" marT="0" marB="0">
                    <a:solidFill>
                      <a:schemeClr val="bg1">
                        <a:lumMod val="95000"/>
                      </a:schemeClr>
                    </a:solidFill>
                  </a:tcPr>
                </a:tc>
                <a:tc>
                  <a:txBody>
                    <a:bodyPr/>
                    <a:lstStyle/>
                    <a:p>
                      <a:pPr marL="0" marR="400050" algn="ctr">
                        <a:lnSpc>
                          <a:spcPct val="150000"/>
                        </a:lnSpc>
                        <a:buNone/>
                      </a:pPr>
                      <a:r>
                        <a:rPr lang="es-ES" sz="1400" b="1" dirty="0">
                          <a:effectLst/>
                        </a:rPr>
                        <a:t>Término</a:t>
                      </a:r>
                      <a:endParaRPr lang="en-US" sz="1400" b="1" i="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1739" marR="41739" marT="0" marB="0">
                    <a:solidFill>
                      <a:schemeClr val="bg1">
                        <a:lumMod val="95000"/>
                      </a:schemeClr>
                    </a:solidFill>
                  </a:tcPr>
                </a:tc>
                <a:tc>
                  <a:txBody>
                    <a:bodyPr/>
                    <a:lstStyle/>
                    <a:p>
                      <a:pPr marL="0" marR="400050" algn="ctr">
                        <a:lnSpc>
                          <a:spcPct val="150000"/>
                        </a:lnSpc>
                        <a:buNone/>
                      </a:pPr>
                      <a:r>
                        <a:rPr lang="es-ES" sz="1400" b="1" dirty="0">
                          <a:effectLst/>
                        </a:rPr>
                        <a:t>Costo</a:t>
                      </a:r>
                      <a:endParaRPr lang="en-US" sz="1400" b="1" dirty="0">
                        <a:effectLst/>
                      </a:endParaRPr>
                    </a:p>
                    <a:p>
                      <a:pPr marL="0" marR="400050" algn="ctr">
                        <a:lnSpc>
                          <a:spcPct val="150000"/>
                        </a:lnSpc>
                        <a:buNone/>
                      </a:pPr>
                      <a:r>
                        <a:rPr lang="es-ES" sz="1400" b="1" dirty="0">
                          <a:effectLst/>
                        </a:rPr>
                        <a:t>Total</a:t>
                      </a:r>
                      <a:endParaRPr lang="en-US" sz="1400" b="1" i="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1739" marR="41739" marT="0" marB="0">
                    <a:solidFill>
                      <a:schemeClr val="bg1">
                        <a:lumMod val="95000"/>
                      </a:schemeClr>
                    </a:solidFill>
                  </a:tcPr>
                </a:tc>
                <a:extLst>
                  <a:ext uri="{0D108BD9-81ED-4DB2-BD59-A6C34878D82A}">
                    <a16:rowId xmlns:a16="http://schemas.microsoft.com/office/drawing/2014/main" val="559229199"/>
                  </a:ext>
                </a:extLst>
              </a:tr>
              <a:tr h="152742">
                <a:tc>
                  <a:txBody>
                    <a:bodyPr/>
                    <a:lstStyle/>
                    <a:p>
                      <a:pPr marL="0" marR="400050" algn="l">
                        <a:lnSpc>
                          <a:spcPct val="150000"/>
                        </a:lnSpc>
                        <a:buNone/>
                      </a:pPr>
                      <a:r>
                        <a:rPr lang="en-US" sz="1100" i="0" dirty="0">
                          <a:effectLst/>
                          <a:latin typeface="Tahoma" panose="020B0604030504040204" pitchFamily="34" charset="0"/>
                          <a:ea typeface="Tahoma" panose="020B0604030504040204" pitchFamily="34" charset="0"/>
                          <a:cs typeface="Tahoma" panose="020B0604030504040204" pitchFamily="34" charset="0"/>
                        </a:rPr>
                        <a:t>Orientador/a</a:t>
                      </a:r>
                    </a:p>
                  </a:txBody>
                  <a:tcPr marL="41739" marR="41739" marT="0" marB="0"/>
                </a:tc>
                <a:tc>
                  <a:txBody>
                    <a:bodyPr/>
                    <a:lstStyle/>
                    <a:p>
                      <a:pPr marL="0" marR="400050" algn="ctr">
                        <a:lnSpc>
                          <a:spcPct val="150000"/>
                        </a:lnSpc>
                        <a:buNone/>
                      </a:pPr>
                      <a:r>
                        <a:rPr lang="en-US" sz="1100" i="0" dirty="0">
                          <a:effectLst/>
                          <a:latin typeface="Tahoma" panose="020B0604030504040204" pitchFamily="34" charset="0"/>
                          <a:ea typeface="Tahoma" panose="020B0604030504040204" pitchFamily="34" charset="0"/>
                          <a:cs typeface="Tahoma" panose="020B0604030504040204" pitchFamily="34" charset="0"/>
                        </a:rPr>
                        <a:t>1</a:t>
                      </a:r>
                    </a:p>
                  </a:txBody>
                  <a:tcPr marL="41739" marR="41739" marT="0" marB="0"/>
                </a:tc>
                <a:tc>
                  <a:txBody>
                    <a:bodyPr/>
                    <a:lstStyle/>
                    <a:p>
                      <a:pPr marL="0" marR="400050" algn="ctr">
                        <a:lnSpc>
                          <a:spcPct val="150000"/>
                        </a:lnSpc>
                        <a:buNone/>
                      </a:pPr>
                      <a:r>
                        <a:rPr lang="en-US" sz="1100" i="0" dirty="0">
                          <a:effectLst/>
                          <a:latin typeface="Tahoma" panose="020B0604030504040204" pitchFamily="34" charset="0"/>
                          <a:ea typeface="Tahoma" panose="020B0604030504040204" pitchFamily="34" charset="0"/>
                          <a:cs typeface="Tahoma" panose="020B0604030504040204" pitchFamily="34" charset="0"/>
                        </a:rPr>
                        <a:t>$4,800</a:t>
                      </a:r>
                    </a:p>
                  </a:txBody>
                  <a:tcPr marL="41739" marR="41739" marT="0" marB="0"/>
                </a:tc>
                <a:tc>
                  <a:txBody>
                    <a:bodyPr/>
                    <a:lstStyle/>
                    <a:p>
                      <a:pPr marL="0" marR="400050" algn="ctr">
                        <a:lnSpc>
                          <a:spcPct val="150000"/>
                        </a:lnSpc>
                        <a:buNone/>
                      </a:pPr>
                      <a:r>
                        <a:rPr lang="en-US" sz="1100" i="0" dirty="0">
                          <a:effectLst/>
                          <a:latin typeface="Tahoma" panose="020B0604030504040204" pitchFamily="34" charset="0"/>
                          <a:ea typeface="Tahoma" panose="020B0604030504040204" pitchFamily="34" charset="0"/>
                          <a:cs typeface="Tahoma" panose="020B0604030504040204" pitchFamily="34" charset="0"/>
                        </a:rPr>
                        <a:t>Mensual</a:t>
                      </a:r>
                    </a:p>
                  </a:txBody>
                  <a:tcPr marL="41739" marR="41739" marT="0" marB="0"/>
                </a:tc>
                <a:tc>
                  <a:txBody>
                    <a:bodyPr/>
                    <a:lstStyle/>
                    <a:p>
                      <a:pPr marL="0" marR="400050" algn="ctr">
                        <a:lnSpc>
                          <a:spcPct val="150000"/>
                        </a:lnSpc>
                        <a:buNone/>
                      </a:pPr>
                      <a:r>
                        <a:rPr lang="en-US" sz="1100" i="0" dirty="0">
                          <a:effectLst/>
                          <a:latin typeface="Tahoma" panose="020B0604030504040204" pitchFamily="34" charset="0"/>
                          <a:ea typeface="Tahoma" panose="020B0604030504040204" pitchFamily="34" charset="0"/>
                          <a:cs typeface="Tahoma" panose="020B0604030504040204" pitchFamily="34" charset="0"/>
                        </a:rPr>
                        <a:t>12 meses</a:t>
                      </a:r>
                    </a:p>
                  </a:txBody>
                  <a:tcPr marL="41739" marR="41739" marT="0" marB="0"/>
                </a:tc>
                <a:tc>
                  <a:txBody>
                    <a:bodyPr/>
                    <a:lstStyle/>
                    <a:p>
                      <a:pPr algn="ctr"/>
                      <a:r>
                        <a:rPr lang="en-US" sz="1100" dirty="0">
                          <a:latin typeface="Tahoma" panose="020B0604030504040204" pitchFamily="34" charset="0"/>
                          <a:ea typeface="Tahoma" panose="020B0604030504040204" pitchFamily="34" charset="0"/>
                          <a:cs typeface="Tahoma" panose="020B0604030504040204" pitchFamily="34" charset="0"/>
                        </a:rPr>
                        <a:t>$57,600</a:t>
                      </a:r>
                    </a:p>
                  </a:txBody>
                  <a:tcPr marL="41739" marR="41739" marT="0" marB="0"/>
                </a:tc>
                <a:extLst>
                  <a:ext uri="{0D108BD9-81ED-4DB2-BD59-A6C34878D82A}">
                    <a16:rowId xmlns:a16="http://schemas.microsoft.com/office/drawing/2014/main" val="1060011736"/>
                  </a:ext>
                </a:extLst>
              </a:tr>
              <a:tr h="152742">
                <a:tc>
                  <a:txBody>
                    <a:bodyPr/>
                    <a:lstStyle/>
                    <a:p>
                      <a:pPr marL="0" marR="400050" algn="l">
                        <a:lnSpc>
                          <a:spcPct val="100000"/>
                        </a:lnSpc>
                        <a:buNone/>
                      </a:pPr>
                      <a:endParaRPr lang="en-US" sz="1100" i="0"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endParaRPr lang="en-US" sz="1100" i="0"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endParaRPr lang="en-US" sz="1100" i="0"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endParaRPr lang="en-US" sz="1100" i="0"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i="0" dirty="0">
                          <a:effectLst/>
                          <a:latin typeface="Tahoma" panose="020B0604030504040204" pitchFamily="34" charset="0"/>
                          <a:ea typeface="Tahoma" panose="020B0604030504040204" pitchFamily="34" charset="0"/>
                          <a:cs typeface="Tahoma" panose="020B0604030504040204" pitchFamily="34" charset="0"/>
                        </a:rPr>
                        <a:t> </a:t>
                      </a:r>
                      <a:endParaRPr lang="en-US" sz="1100" i="0"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r>
                        <a:rPr lang="es-ES" sz="1100" dirty="0">
                          <a:effectLst/>
                          <a:latin typeface="Tahoma" panose="020B0604030504040204" pitchFamily="34" charset="0"/>
                          <a:ea typeface="Tahoma" panose="020B0604030504040204" pitchFamily="34" charset="0"/>
                          <a:cs typeface="Tahoma" panose="020B0604030504040204" pitchFamily="34" charset="0"/>
                        </a:rPr>
                        <a:t> </a:t>
                      </a:r>
                      <a:endParaRPr lang="en-US" sz="1100" dirty="0">
                        <a:latin typeface="Tahoma" panose="020B0604030504040204" pitchFamily="34" charset="0"/>
                        <a:ea typeface="Tahoma" panose="020B0604030504040204" pitchFamily="34" charset="0"/>
                        <a:cs typeface="Tahoma" panose="020B0604030504040204" pitchFamily="34" charset="0"/>
                      </a:endParaRPr>
                    </a:p>
                  </a:txBody>
                  <a:tcPr marL="41739" marR="41739" marT="0" marB="0"/>
                </a:tc>
                <a:extLst>
                  <a:ext uri="{0D108BD9-81ED-4DB2-BD59-A6C34878D82A}">
                    <a16:rowId xmlns:a16="http://schemas.microsoft.com/office/drawing/2014/main" val="2138528885"/>
                  </a:ext>
                </a:extLst>
              </a:tr>
              <a:tr h="135114">
                <a:tc>
                  <a:txBody>
                    <a:bodyPr/>
                    <a:lstStyle/>
                    <a:p>
                      <a:pPr marL="0" marR="400050" algn="l">
                        <a:lnSpc>
                          <a:spcPct val="150000"/>
                        </a:lnSpc>
                        <a:buNone/>
                      </a:pPr>
                      <a:r>
                        <a:rPr lang="es-ES" sz="1100" i="0" dirty="0">
                          <a:effectLst/>
                          <a:latin typeface="Tahoma" panose="020B0604030504040204" pitchFamily="34" charset="0"/>
                          <a:ea typeface="Tahoma" panose="020B0604030504040204" pitchFamily="34" charset="0"/>
                          <a:cs typeface="Tahoma" panose="020B0604030504040204" pitchFamily="34" charset="0"/>
                        </a:rPr>
                        <a:t>Registrador/a</a:t>
                      </a:r>
                      <a:endParaRPr lang="en-US" sz="1100" i="0"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i="0" dirty="0">
                          <a:effectLst/>
                          <a:latin typeface="Tahoma" panose="020B0604030504040204" pitchFamily="34" charset="0"/>
                          <a:ea typeface="Tahoma" panose="020B0604030504040204" pitchFamily="34" charset="0"/>
                          <a:cs typeface="Tahoma" panose="020B0604030504040204" pitchFamily="34" charset="0"/>
                        </a:rPr>
                        <a:t>1</a:t>
                      </a:r>
                      <a:endParaRPr lang="en-US" sz="1100" i="0"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i="0" dirty="0">
                          <a:effectLst/>
                          <a:latin typeface="Tahoma" panose="020B0604030504040204" pitchFamily="34" charset="0"/>
                          <a:ea typeface="Tahoma" panose="020B0604030504040204" pitchFamily="34" charset="0"/>
                          <a:cs typeface="Tahoma" panose="020B0604030504040204" pitchFamily="34" charset="0"/>
                        </a:rPr>
                        <a:t> $3,000</a:t>
                      </a:r>
                      <a:endParaRPr lang="en-US" sz="1100" i="0"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i="0" dirty="0">
                          <a:effectLst/>
                          <a:latin typeface="Tahoma" panose="020B0604030504040204" pitchFamily="34" charset="0"/>
                          <a:ea typeface="Tahoma" panose="020B0604030504040204" pitchFamily="34" charset="0"/>
                          <a:cs typeface="Tahoma" panose="020B0604030504040204" pitchFamily="34" charset="0"/>
                        </a:rPr>
                        <a:t> Mensual</a:t>
                      </a:r>
                      <a:endParaRPr lang="en-US" sz="1100" i="0"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i="0" dirty="0">
                          <a:effectLst/>
                          <a:latin typeface="Tahoma" panose="020B0604030504040204" pitchFamily="34" charset="0"/>
                          <a:ea typeface="Tahoma" panose="020B0604030504040204" pitchFamily="34" charset="0"/>
                          <a:cs typeface="Tahoma" panose="020B0604030504040204" pitchFamily="34" charset="0"/>
                        </a:rPr>
                        <a:t> 12 meses</a:t>
                      </a:r>
                      <a:endParaRPr lang="en-US" sz="1100" i="0"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algn="ctr"/>
                      <a:r>
                        <a:rPr lang="es-ES" sz="1100" dirty="0">
                          <a:effectLst/>
                          <a:latin typeface="Tahoma" panose="020B0604030504040204" pitchFamily="34" charset="0"/>
                          <a:ea typeface="Tahoma" panose="020B0604030504040204" pitchFamily="34" charset="0"/>
                          <a:cs typeface="Tahoma" panose="020B0604030504040204" pitchFamily="34" charset="0"/>
                        </a:rPr>
                        <a:t> $36,000</a:t>
                      </a:r>
                      <a:endParaRPr lang="en-US" sz="1100" dirty="0">
                        <a:latin typeface="Tahoma" panose="020B0604030504040204" pitchFamily="34" charset="0"/>
                        <a:ea typeface="Tahoma" panose="020B0604030504040204" pitchFamily="34" charset="0"/>
                        <a:cs typeface="Tahoma" panose="020B0604030504040204" pitchFamily="34" charset="0"/>
                      </a:endParaRPr>
                    </a:p>
                  </a:txBody>
                  <a:tcPr marL="41739" marR="41739" marT="0" marB="0"/>
                </a:tc>
                <a:extLst>
                  <a:ext uri="{0D108BD9-81ED-4DB2-BD59-A6C34878D82A}">
                    <a16:rowId xmlns:a16="http://schemas.microsoft.com/office/drawing/2014/main" val="1398806877"/>
                  </a:ext>
                </a:extLst>
              </a:tr>
              <a:tr h="152742">
                <a:tc>
                  <a:txBody>
                    <a:bodyPr/>
                    <a:lstStyle/>
                    <a:p>
                      <a:pPr marL="0" marR="400050" algn="l">
                        <a:lnSpc>
                          <a:spcPct val="150000"/>
                        </a:lnSpc>
                        <a:buNone/>
                      </a:pPr>
                      <a:r>
                        <a:rPr lang="es-ES" sz="1100" i="0" dirty="0">
                          <a:effectLst/>
                          <a:latin typeface="Tahoma" panose="020B0604030504040204" pitchFamily="34" charset="0"/>
                          <a:ea typeface="Tahoma" panose="020B0604030504040204" pitchFamily="34" charset="0"/>
                          <a:cs typeface="Tahoma" panose="020B0604030504040204" pitchFamily="34" charset="0"/>
                        </a:rPr>
                        <a:t> </a:t>
                      </a:r>
                      <a:endParaRPr lang="en-US" sz="1100" i="0"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i="0" dirty="0">
                          <a:effectLst/>
                          <a:latin typeface="Tahoma" panose="020B0604030504040204" pitchFamily="34" charset="0"/>
                          <a:ea typeface="Tahoma" panose="020B0604030504040204" pitchFamily="34" charset="0"/>
                          <a:cs typeface="Tahoma" panose="020B0604030504040204" pitchFamily="34" charset="0"/>
                        </a:rPr>
                        <a:t> </a:t>
                      </a:r>
                      <a:endParaRPr lang="en-US" sz="1100" i="0"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i="0" dirty="0">
                          <a:effectLst/>
                          <a:latin typeface="Tahoma" panose="020B0604030504040204" pitchFamily="34" charset="0"/>
                          <a:ea typeface="Tahoma" panose="020B0604030504040204" pitchFamily="34" charset="0"/>
                          <a:cs typeface="Tahoma" panose="020B0604030504040204" pitchFamily="34" charset="0"/>
                        </a:rPr>
                        <a:t> </a:t>
                      </a:r>
                      <a:endParaRPr lang="en-US" sz="1100" i="0"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i="0" dirty="0">
                          <a:effectLst/>
                          <a:latin typeface="Tahoma" panose="020B0604030504040204" pitchFamily="34" charset="0"/>
                          <a:ea typeface="Tahoma" panose="020B0604030504040204" pitchFamily="34" charset="0"/>
                          <a:cs typeface="Tahoma" panose="020B0604030504040204" pitchFamily="34" charset="0"/>
                        </a:rPr>
                        <a:t> </a:t>
                      </a:r>
                      <a:endParaRPr lang="en-US" sz="1100" i="0"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i="0" dirty="0">
                          <a:effectLst/>
                          <a:latin typeface="Tahoma" panose="020B0604030504040204" pitchFamily="34" charset="0"/>
                          <a:ea typeface="Tahoma" panose="020B0604030504040204" pitchFamily="34" charset="0"/>
                          <a:cs typeface="Tahoma" panose="020B0604030504040204" pitchFamily="34" charset="0"/>
                        </a:rPr>
                        <a:t> </a:t>
                      </a:r>
                      <a:endParaRPr lang="en-US" sz="1100" i="0"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r>
                        <a:rPr lang="es-ES" sz="1100" dirty="0">
                          <a:effectLst/>
                          <a:latin typeface="Tahoma" panose="020B0604030504040204" pitchFamily="34" charset="0"/>
                          <a:ea typeface="Tahoma" panose="020B0604030504040204" pitchFamily="34" charset="0"/>
                          <a:cs typeface="Tahoma" panose="020B0604030504040204" pitchFamily="34" charset="0"/>
                        </a:rPr>
                        <a:t> </a:t>
                      </a:r>
                      <a:endParaRPr lang="en-US" sz="1100" dirty="0">
                        <a:latin typeface="Tahoma" panose="020B0604030504040204" pitchFamily="34" charset="0"/>
                        <a:ea typeface="Tahoma" panose="020B0604030504040204" pitchFamily="34" charset="0"/>
                        <a:cs typeface="Tahoma" panose="020B0604030504040204" pitchFamily="34" charset="0"/>
                      </a:endParaRPr>
                    </a:p>
                  </a:txBody>
                  <a:tcPr marL="41739" marR="41739" marT="0" marB="0"/>
                </a:tc>
                <a:extLst>
                  <a:ext uri="{0D108BD9-81ED-4DB2-BD59-A6C34878D82A}">
                    <a16:rowId xmlns:a16="http://schemas.microsoft.com/office/drawing/2014/main" val="1765600470"/>
                  </a:ext>
                </a:extLst>
              </a:tr>
              <a:tr h="149275">
                <a:tc>
                  <a:txBody>
                    <a:bodyPr/>
                    <a:lstStyle/>
                    <a:p>
                      <a:pPr marL="0" marR="400050" algn="l">
                        <a:lnSpc>
                          <a:spcPct val="150000"/>
                        </a:lnSpc>
                        <a:buNone/>
                      </a:pPr>
                      <a:r>
                        <a:rPr lang="es-ES" sz="1100" i="0" dirty="0">
                          <a:effectLst/>
                          <a:latin typeface="Tahoma" panose="020B0604030504040204" pitchFamily="34" charset="0"/>
                          <a:ea typeface="Tahoma" panose="020B0604030504040204" pitchFamily="34" charset="0"/>
                          <a:cs typeface="Tahoma" panose="020B0604030504040204" pitchFamily="34" charset="0"/>
                        </a:rPr>
                        <a:t>Contable </a:t>
                      </a:r>
                      <a:endParaRPr lang="en-US" sz="1100" i="0"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i="0" dirty="0">
                          <a:effectLst/>
                          <a:latin typeface="Tahoma" panose="020B0604030504040204" pitchFamily="34" charset="0"/>
                          <a:ea typeface="Tahoma" panose="020B0604030504040204" pitchFamily="34" charset="0"/>
                          <a:cs typeface="Tahoma" panose="020B0604030504040204" pitchFamily="34" charset="0"/>
                        </a:rPr>
                        <a:t>1 </a:t>
                      </a:r>
                      <a:endParaRPr lang="en-US" sz="1100" i="0"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i="0" dirty="0">
                          <a:effectLst/>
                          <a:latin typeface="Tahoma" panose="020B0604030504040204" pitchFamily="34" charset="0"/>
                          <a:ea typeface="Tahoma" panose="020B0604030504040204" pitchFamily="34" charset="0"/>
                          <a:cs typeface="Tahoma" panose="020B0604030504040204" pitchFamily="34" charset="0"/>
                        </a:rPr>
                        <a:t>$4,800</a:t>
                      </a:r>
                      <a:endParaRPr lang="en-US" sz="1100" i="0"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i="0" dirty="0">
                          <a:effectLst/>
                          <a:latin typeface="Tahoma" panose="020B0604030504040204" pitchFamily="34" charset="0"/>
                          <a:ea typeface="Tahoma" panose="020B0604030504040204" pitchFamily="34" charset="0"/>
                          <a:cs typeface="Tahoma" panose="020B0604030504040204" pitchFamily="34" charset="0"/>
                        </a:rPr>
                        <a:t>Mensual</a:t>
                      </a:r>
                      <a:endParaRPr lang="en-US" sz="1100" i="0"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i="0" dirty="0">
                          <a:effectLst/>
                          <a:latin typeface="Tahoma" panose="020B0604030504040204" pitchFamily="34" charset="0"/>
                          <a:ea typeface="Tahoma" panose="020B0604030504040204" pitchFamily="34" charset="0"/>
                          <a:cs typeface="Tahoma" panose="020B0604030504040204" pitchFamily="34" charset="0"/>
                        </a:rPr>
                        <a:t>12 meses</a:t>
                      </a:r>
                      <a:endParaRPr lang="en-US" sz="1100" i="0"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algn="ctr"/>
                      <a:r>
                        <a:rPr lang="es-ES" sz="1100" dirty="0">
                          <a:effectLst/>
                          <a:latin typeface="Tahoma" panose="020B0604030504040204" pitchFamily="34" charset="0"/>
                          <a:ea typeface="Tahoma" panose="020B0604030504040204" pitchFamily="34" charset="0"/>
                          <a:cs typeface="Tahoma" panose="020B0604030504040204" pitchFamily="34" charset="0"/>
                        </a:rPr>
                        <a:t>$57,600</a:t>
                      </a:r>
                      <a:endParaRPr lang="en-US" sz="1100" dirty="0">
                        <a:latin typeface="Tahoma" panose="020B0604030504040204" pitchFamily="34" charset="0"/>
                        <a:ea typeface="Tahoma" panose="020B0604030504040204" pitchFamily="34" charset="0"/>
                        <a:cs typeface="Tahoma" panose="020B0604030504040204" pitchFamily="34" charset="0"/>
                      </a:endParaRPr>
                    </a:p>
                  </a:txBody>
                  <a:tcPr marL="41739" marR="41739" marT="0" marB="0"/>
                </a:tc>
                <a:extLst>
                  <a:ext uri="{0D108BD9-81ED-4DB2-BD59-A6C34878D82A}">
                    <a16:rowId xmlns:a16="http://schemas.microsoft.com/office/drawing/2014/main" val="2559141273"/>
                  </a:ext>
                </a:extLst>
              </a:tr>
              <a:tr h="152742">
                <a:tc>
                  <a:txBody>
                    <a:bodyPr/>
                    <a:lstStyle/>
                    <a:p>
                      <a:pPr marL="0" marR="400050" algn="ctr">
                        <a:lnSpc>
                          <a:spcPct val="150000"/>
                        </a:lnSpc>
                        <a:buNone/>
                      </a:pPr>
                      <a:r>
                        <a:rPr lang="es-ES" sz="1100" dirty="0">
                          <a:effectLst/>
                          <a:latin typeface="Tahoma" panose="020B0604030504040204" pitchFamily="34" charset="0"/>
                          <a:ea typeface="Tahoma" panose="020B0604030504040204" pitchFamily="34" charset="0"/>
                          <a:cs typeface="Tahoma" panose="020B0604030504040204" pitchFamily="34" charset="0"/>
                        </a:rPr>
                        <a:t> </a:t>
                      </a:r>
                      <a:endParaRPr lang="en-US" sz="1100" i="1"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dirty="0">
                          <a:effectLst/>
                          <a:latin typeface="Tahoma" panose="020B0604030504040204" pitchFamily="34" charset="0"/>
                          <a:ea typeface="Tahoma" panose="020B0604030504040204" pitchFamily="34" charset="0"/>
                          <a:cs typeface="Tahoma" panose="020B0604030504040204" pitchFamily="34" charset="0"/>
                        </a:rPr>
                        <a:t> </a:t>
                      </a:r>
                      <a:endParaRPr lang="en-US" sz="1100" i="1"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a:effectLst/>
                          <a:latin typeface="Tahoma" panose="020B0604030504040204" pitchFamily="34" charset="0"/>
                          <a:ea typeface="Tahoma" panose="020B0604030504040204" pitchFamily="34" charset="0"/>
                          <a:cs typeface="Tahoma" panose="020B0604030504040204" pitchFamily="34" charset="0"/>
                        </a:rPr>
                        <a:t> </a:t>
                      </a:r>
                      <a:endParaRPr lang="en-US" sz="1100" i="1">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dirty="0">
                          <a:effectLst/>
                          <a:latin typeface="Tahoma" panose="020B0604030504040204" pitchFamily="34" charset="0"/>
                          <a:ea typeface="Tahoma" panose="020B0604030504040204" pitchFamily="34" charset="0"/>
                          <a:cs typeface="Tahoma" panose="020B0604030504040204" pitchFamily="34" charset="0"/>
                        </a:rPr>
                        <a:t> </a:t>
                      </a:r>
                      <a:endParaRPr lang="en-US" sz="1100" i="1"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dirty="0">
                          <a:effectLst/>
                          <a:latin typeface="Tahoma" panose="020B0604030504040204" pitchFamily="34" charset="0"/>
                          <a:ea typeface="Tahoma" panose="020B0604030504040204" pitchFamily="34" charset="0"/>
                          <a:cs typeface="Tahoma" panose="020B0604030504040204" pitchFamily="34" charset="0"/>
                        </a:rPr>
                        <a:t> </a:t>
                      </a:r>
                      <a:endParaRPr lang="en-US" sz="1100" i="1"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r>
                        <a:rPr lang="es-ES" sz="1100" dirty="0">
                          <a:effectLst/>
                          <a:latin typeface="Tahoma" panose="020B0604030504040204" pitchFamily="34" charset="0"/>
                          <a:ea typeface="Tahoma" panose="020B0604030504040204" pitchFamily="34" charset="0"/>
                          <a:cs typeface="Tahoma" panose="020B0604030504040204" pitchFamily="34" charset="0"/>
                        </a:rPr>
                        <a:t> </a:t>
                      </a:r>
                      <a:endParaRPr lang="en-US" sz="1100" dirty="0">
                        <a:latin typeface="Tahoma" panose="020B0604030504040204" pitchFamily="34" charset="0"/>
                        <a:ea typeface="Tahoma" panose="020B0604030504040204" pitchFamily="34" charset="0"/>
                        <a:cs typeface="Tahoma" panose="020B0604030504040204" pitchFamily="34" charset="0"/>
                      </a:endParaRPr>
                    </a:p>
                  </a:txBody>
                  <a:tcPr marL="41739" marR="41739" marT="0" marB="0"/>
                </a:tc>
                <a:extLst>
                  <a:ext uri="{0D108BD9-81ED-4DB2-BD59-A6C34878D82A}">
                    <a16:rowId xmlns:a16="http://schemas.microsoft.com/office/drawing/2014/main" val="1376335836"/>
                  </a:ext>
                </a:extLst>
              </a:tr>
              <a:tr h="0">
                <a:tc>
                  <a:txBody>
                    <a:bodyPr/>
                    <a:lstStyle/>
                    <a:p>
                      <a:pPr marL="0" marR="400050" algn="r">
                        <a:lnSpc>
                          <a:spcPct val="150000"/>
                        </a:lnSpc>
                        <a:buNone/>
                      </a:pPr>
                      <a:r>
                        <a:rPr lang="es-ES" sz="1100" b="1" dirty="0">
                          <a:effectLst/>
                          <a:latin typeface="Tahoma" panose="020B0604030504040204" pitchFamily="34" charset="0"/>
                          <a:ea typeface="Tahoma" panose="020B0604030504040204" pitchFamily="34" charset="0"/>
                          <a:cs typeface="Tahoma" panose="020B0604030504040204" pitchFamily="34" charset="0"/>
                        </a:rPr>
                        <a:t>Total</a:t>
                      </a:r>
                      <a:endParaRPr lang="en-US" sz="1100" b="1" i="1"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b="1" dirty="0">
                          <a:effectLst/>
                          <a:latin typeface="Tahoma" panose="020B0604030504040204" pitchFamily="34" charset="0"/>
                          <a:ea typeface="Tahoma" panose="020B0604030504040204" pitchFamily="34" charset="0"/>
                          <a:cs typeface="Tahoma" panose="020B0604030504040204" pitchFamily="34" charset="0"/>
                        </a:rPr>
                        <a:t> 3</a:t>
                      </a:r>
                      <a:endParaRPr lang="en-US" sz="1100" b="1" i="1"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gridSpan="3">
                  <a:txBody>
                    <a:bodyPr/>
                    <a:lstStyle/>
                    <a:p>
                      <a:pPr marL="0" marR="400050" algn="ctr">
                        <a:lnSpc>
                          <a:spcPct val="150000"/>
                        </a:lnSpc>
                        <a:buNone/>
                      </a:pPr>
                      <a:r>
                        <a:rPr lang="es-ES" sz="1100" b="1" dirty="0">
                          <a:effectLst/>
                          <a:latin typeface="Tahoma" panose="020B0604030504040204" pitchFamily="34" charset="0"/>
                          <a:ea typeface="Tahoma" panose="020B0604030504040204" pitchFamily="34" charset="0"/>
                          <a:cs typeface="Tahoma" panose="020B0604030504040204" pitchFamily="34" charset="0"/>
                        </a:rPr>
                        <a:t> </a:t>
                      </a:r>
                    </a:p>
                    <a:p>
                      <a:r>
                        <a:rPr lang="es-ES" sz="1100" b="1" dirty="0">
                          <a:effectLst/>
                          <a:latin typeface="Tahoma" panose="020B0604030504040204" pitchFamily="34" charset="0"/>
                          <a:ea typeface="Tahoma" panose="020B0604030504040204" pitchFamily="34" charset="0"/>
                          <a:cs typeface="Tahoma" panose="020B0604030504040204" pitchFamily="34" charset="0"/>
                        </a:rPr>
                        <a:t> </a:t>
                      </a:r>
                      <a:endParaRPr lang="en-US" sz="1100" b="1" dirty="0">
                        <a:latin typeface="Tahoma" panose="020B0604030504040204" pitchFamily="34" charset="0"/>
                        <a:ea typeface="Tahoma" panose="020B0604030504040204" pitchFamily="34" charset="0"/>
                        <a:cs typeface="Tahoma" panose="020B0604030504040204" pitchFamily="34" charset="0"/>
                      </a:endParaRPr>
                    </a:p>
                  </a:txBody>
                  <a:tcPr marL="41739" marR="41739" marT="0" marB="0">
                    <a:solidFill>
                      <a:schemeClr val="tx1"/>
                    </a:solidFill>
                  </a:tcPr>
                </a:tc>
                <a:tc hMerge="1">
                  <a:txBody>
                    <a:bodyPr/>
                    <a:lstStyle/>
                    <a:p>
                      <a:endParaRPr dirty="0"/>
                    </a:p>
                  </a:txBody>
                  <a:tcPr marL="41739" marR="41739" marT="0" marB="0"/>
                </a:tc>
                <a:tc hMerge="1">
                  <a:txBody>
                    <a:bodyPr/>
                    <a:lstStyle/>
                    <a:p>
                      <a:endParaRPr lang="en-US"/>
                    </a:p>
                  </a:txBody>
                  <a:tcPr/>
                </a:tc>
                <a:tc>
                  <a:txBody>
                    <a:bodyPr/>
                    <a:lstStyle/>
                    <a:p>
                      <a:pPr algn="ctr"/>
                      <a:r>
                        <a:rPr lang="es-ES" sz="11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$151,200</a:t>
                      </a:r>
                      <a:endParaRPr lang="en-US" sz="11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marL="41739" marR="41739" marT="0" marB="0"/>
                </a:tc>
                <a:extLst>
                  <a:ext uri="{0D108BD9-81ED-4DB2-BD59-A6C34878D82A}">
                    <a16:rowId xmlns:a16="http://schemas.microsoft.com/office/drawing/2014/main" val="2227041677"/>
                  </a:ext>
                </a:extLst>
              </a:tr>
            </a:tbl>
          </a:graphicData>
        </a:graphic>
      </p:graphicFrame>
      <p:graphicFrame>
        <p:nvGraphicFramePr>
          <p:cNvPr id="13" name="Table 12">
            <a:extLst>
              <a:ext uri="{FF2B5EF4-FFF2-40B4-BE49-F238E27FC236}">
                <a16:creationId xmlns:a16="http://schemas.microsoft.com/office/drawing/2014/main" id="{45963A3E-67CF-B3D1-5311-F334D835CFD4}"/>
              </a:ext>
            </a:extLst>
          </p:cNvPr>
          <p:cNvGraphicFramePr>
            <a:graphicFrameLocks noGrp="1"/>
          </p:cNvGraphicFramePr>
          <p:nvPr>
            <p:extLst>
              <p:ext uri="{D42A27DB-BD31-4B8C-83A1-F6EECF244321}">
                <p14:modId xmlns:p14="http://schemas.microsoft.com/office/powerpoint/2010/main" val="3812333034"/>
              </p:ext>
            </p:extLst>
          </p:nvPr>
        </p:nvGraphicFramePr>
        <p:xfrm>
          <a:off x="358140" y="4648200"/>
          <a:ext cx="3581400" cy="1647444"/>
        </p:xfrm>
        <a:graphic>
          <a:graphicData uri="http://schemas.openxmlformats.org/drawingml/2006/table">
            <a:tbl>
              <a:tblPr firstRow="1" firstCol="1" lastRow="1" lastCol="1" bandRow="1" bandCol="1">
                <a:tableStyleId>{0E3FDE45-AF77-4B5C-9715-49D594BDF05E}</a:tableStyleId>
              </a:tblPr>
              <a:tblGrid>
                <a:gridCol w="2308860">
                  <a:extLst>
                    <a:ext uri="{9D8B030D-6E8A-4147-A177-3AD203B41FA5}">
                      <a16:colId xmlns:a16="http://schemas.microsoft.com/office/drawing/2014/main" val="700092816"/>
                    </a:ext>
                  </a:extLst>
                </a:gridCol>
                <a:gridCol w="1272540">
                  <a:extLst>
                    <a:ext uri="{9D8B030D-6E8A-4147-A177-3AD203B41FA5}">
                      <a16:colId xmlns:a16="http://schemas.microsoft.com/office/drawing/2014/main" val="1550053715"/>
                    </a:ext>
                  </a:extLst>
                </a:gridCol>
              </a:tblGrid>
              <a:tr h="202692">
                <a:tc>
                  <a:txBody>
                    <a:bodyPr/>
                    <a:lstStyle/>
                    <a:p>
                      <a:pPr marL="0" marR="400050">
                        <a:lnSpc>
                          <a:spcPct val="150000"/>
                        </a:lnSpc>
                        <a:buNone/>
                      </a:pPr>
                      <a:r>
                        <a:rPr lang="es-ES" sz="1000">
                          <a:solidFill>
                            <a:schemeClr val="tx1"/>
                          </a:solidFill>
                          <a:effectLst/>
                        </a:rPr>
                        <a:t>Seguro Social Federal</a:t>
                      </a:r>
                      <a:endParaRPr lang="en-US" sz="1100" i="1">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400050" algn="just">
                        <a:lnSpc>
                          <a:spcPct val="150000"/>
                        </a:lnSpc>
                        <a:buNone/>
                      </a:pPr>
                      <a:r>
                        <a:rPr lang="es-ES" sz="1000" dirty="0">
                          <a:solidFill>
                            <a:schemeClr val="tx1"/>
                          </a:solidFill>
                          <a:effectLst/>
                        </a:rPr>
                        <a:t>$23,134</a:t>
                      </a:r>
                      <a:endParaRPr lang="en-US" sz="1100" i="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90346863"/>
                  </a:ext>
                </a:extLst>
              </a:tr>
              <a:tr h="202692">
                <a:tc>
                  <a:txBody>
                    <a:bodyPr/>
                    <a:lstStyle/>
                    <a:p>
                      <a:pPr marL="0" marR="400050">
                        <a:lnSpc>
                          <a:spcPct val="150000"/>
                        </a:lnSpc>
                        <a:buNone/>
                      </a:pPr>
                      <a:r>
                        <a:rPr lang="es-ES" sz="1000" dirty="0">
                          <a:solidFill>
                            <a:schemeClr val="tx1"/>
                          </a:solidFill>
                          <a:effectLst/>
                        </a:rPr>
                        <a:t>Seguro por Desempleo</a:t>
                      </a:r>
                      <a:endParaRPr lang="en-US" sz="1100" i="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400050" algn="just">
                        <a:lnSpc>
                          <a:spcPct val="150000"/>
                        </a:lnSpc>
                        <a:buNone/>
                      </a:pPr>
                      <a:r>
                        <a:rPr lang="es-ES" sz="1000" dirty="0">
                          <a:solidFill>
                            <a:schemeClr val="tx1"/>
                          </a:solidFill>
                          <a:effectLst/>
                        </a:rPr>
                        <a:t>$210.00</a:t>
                      </a:r>
                      <a:endParaRPr lang="en-US" sz="1100" i="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18771320"/>
                  </a:ext>
                </a:extLst>
              </a:tr>
              <a:tr h="202692">
                <a:tc>
                  <a:txBody>
                    <a:bodyPr/>
                    <a:lstStyle/>
                    <a:p>
                      <a:pPr marL="0" marR="400050">
                        <a:lnSpc>
                          <a:spcPct val="150000"/>
                        </a:lnSpc>
                        <a:buNone/>
                      </a:pPr>
                      <a:r>
                        <a:rPr lang="es-ES" sz="1000">
                          <a:solidFill>
                            <a:schemeClr val="tx1"/>
                          </a:solidFill>
                          <a:effectLst/>
                        </a:rPr>
                        <a:t>SINOT</a:t>
                      </a:r>
                      <a:endParaRPr lang="en-US" sz="1100" i="1">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400050" algn="just">
                        <a:lnSpc>
                          <a:spcPct val="150000"/>
                        </a:lnSpc>
                        <a:buNone/>
                      </a:pPr>
                      <a:r>
                        <a:rPr lang="es-ES" sz="1000" dirty="0">
                          <a:solidFill>
                            <a:schemeClr val="tx1"/>
                          </a:solidFill>
                          <a:effectLst/>
                        </a:rPr>
                        <a:t>$87.00</a:t>
                      </a:r>
                      <a:endParaRPr lang="en-US" sz="1100" i="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21852789"/>
                  </a:ext>
                </a:extLst>
              </a:tr>
              <a:tr h="202692">
                <a:tc>
                  <a:txBody>
                    <a:bodyPr/>
                    <a:lstStyle/>
                    <a:p>
                      <a:pPr marL="0" marR="400050">
                        <a:lnSpc>
                          <a:spcPct val="150000"/>
                        </a:lnSpc>
                        <a:buNone/>
                      </a:pPr>
                      <a:r>
                        <a:rPr lang="es-ES" sz="1000" dirty="0">
                          <a:solidFill>
                            <a:schemeClr val="tx1"/>
                          </a:solidFill>
                          <a:effectLst/>
                        </a:rPr>
                        <a:t>Seguro Social para Choferes</a:t>
                      </a:r>
                      <a:endParaRPr lang="en-US" sz="1100" i="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400050" algn="just">
                        <a:lnSpc>
                          <a:spcPct val="150000"/>
                        </a:lnSpc>
                        <a:buNone/>
                      </a:pPr>
                      <a:r>
                        <a:rPr lang="es-ES" sz="1000" dirty="0">
                          <a:solidFill>
                            <a:schemeClr val="tx1"/>
                          </a:solidFill>
                          <a:effectLst/>
                        </a:rPr>
                        <a:t>$0</a:t>
                      </a:r>
                      <a:endParaRPr lang="en-US" sz="1100" i="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47659251"/>
                  </a:ext>
                </a:extLst>
              </a:tr>
              <a:tr h="202692">
                <a:tc>
                  <a:txBody>
                    <a:bodyPr/>
                    <a:lstStyle/>
                    <a:p>
                      <a:pPr marL="0" marR="400050" algn="just">
                        <a:lnSpc>
                          <a:spcPct val="150000"/>
                        </a:lnSpc>
                        <a:buNone/>
                      </a:pPr>
                      <a:r>
                        <a:rPr lang="es-ES" sz="1000" dirty="0">
                          <a:solidFill>
                            <a:schemeClr val="tx1"/>
                          </a:solidFill>
                          <a:effectLst/>
                        </a:rPr>
                        <a:t>Fondo del Seguro de Estado</a:t>
                      </a:r>
                      <a:endParaRPr lang="en-US" sz="1100" i="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400050" algn="just">
                        <a:lnSpc>
                          <a:spcPct val="150000"/>
                        </a:lnSpc>
                        <a:buNone/>
                      </a:pPr>
                      <a:r>
                        <a:rPr lang="es-ES" sz="1000" dirty="0">
                          <a:solidFill>
                            <a:schemeClr val="tx1"/>
                          </a:solidFill>
                          <a:effectLst/>
                        </a:rPr>
                        <a:t>$1,512.0</a:t>
                      </a:r>
                      <a:endParaRPr lang="en-US" sz="1100" i="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96945930"/>
                  </a:ext>
                </a:extLst>
              </a:tr>
              <a:tr h="431292">
                <a:tc>
                  <a:txBody>
                    <a:bodyPr/>
                    <a:lstStyle/>
                    <a:p>
                      <a:pPr marL="0" marR="400050" algn="just">
                        <a:lnSpc>
                          <a:spcPct val="150000"/>
                        </a:lnSpc>
                        <a:buNone/>
                      </a:pPr>
                      <a:r>
                        <a:rPr lang="es-ES" sz="1000">
                          <a:solidFill>
                            <a:schemeClr val="tx1"/>
                          </a:solidFill>
                          <a:effectLst/>
                        </a:rPr>
                        <a:t>Contribuciones sobre Ingresos Retenidas</a:t>
                      </a:r>
                      <a:endParaRPr lang="en-US" sz="1100" i="1">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400050" algn="just">
                        <a:lnSpc>
                          <a:spcPct val="150000"/>
                        </a:lnSpc>
                        <a:buNone/>
                      </a:pPr>
                      <a:r>
                        <a:rPr lang="es-ES" sz="1000" dirty="0">
                          <a:solidFill>
                            <a:schemeClr val="tx1"/>
                          </a:solidFill>
                          <a:effectLst/>
                        </a:rPr>
                        <a:t>$6,180</a:t>
                      </a:r>
                      <a:endParaRPr lang="en-US" sz="1100" i="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87364848"/>
                  </a:ext>
                </a:extLst>
              </a:tr>
              <a:tr h="202692">
                <a:tc>
                  <a:txBody>
                    <a:bodyPr/>
                    <a:lstStyle/>
                    <a:p>
                      <a:pPr marL="0" marR="400050" algn="just">
                        <a:lnSpc>
                          <a:spcPct val="150000"/>
                        </a:lnSpc>
                        <a:buNone/>
                      </a:pPr>
                      <a:r>
                        <a:rPr lang="es-ES" sz="1000">
                          <a:solidFill>
                            <a:schemeClr val="tx1"/>
                          </a:solidFill>
                          <a:effectLst/>
                        </a:rPr>
                        <a:t>Total de Obligaciones</a:t>
                      </a:r>
                      <a:endParaRPr lang="en-US" sz="1100" i="1">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400050" algn="just">
                        <a:lnSpc>
                          <a:spcPct val="150000"/>
                        </a:lnSpc>
                        <a:buNone/>
                      </a:pPr>
                      <a:r>
                        <a:rPr lang="es-ES" sz="1000" dirty="0">
                          <a:solidFill>
                            <a:srgbClr val="FF0000"/>
                          </a:solidFill>
                          <a:effectLst/>
                        </a:rPr>
                        <a:t>$31,123</a:t>
                      </a:r>
                      <a:endParaRPr lang="en-US" sz="1100" i="1"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85495869"/>
                  </a:ext>
                </a:extLst>
              </a:tr>
            </a:tbl>
          </a:graphicData>
        </a:graphic>
      </p:graphicFrame>
      <p:sp>
        <p:nvSpPr>
          <p:cNvPr id="14" name="Rectangle 4">
            <a:extLst>
              <a:ext uri="{FF2B5EF4-FFF2-40B4-BE49-F238E27FC236}">
                <a16:creationId xmlns:a16="http://schemas.microsoft.com/office/drawing/2014/main" id="{438347E1-B953-54E3-74B1-4DC2DD448DA1}"/>
              </a:ext>
            </a:extLst>
          </p:cNvPr>
          <p:cNvSpPr>
            <a:spLocks noChangeArrowheads="1"/>
          </p:cNvSpPr>
          <p:nvPr/>
        </p:nvSpPr>
        <p:spPr bwMode="auto">
          <a:xfrm>
            <a:off x="457200" y="4419600"/>
            <a:ext cx="3429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900" b="1"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Obligaciones de Pago (Creación Nuevos Empleos):</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Arial" panose="020B0604020202020204" pitchFamily="34" charset="0"/>
            </a:endParaRPr>
          </a:p>
        </p:txBody>
      </p:sp>
      <p:graphicFrame>
        <p:nvGraphicFramePr>
          <p:cNvPr id="15" name="Table 14">
            <a:extLst>
              <a:ext uri="{FF2B5EF4-FFF2-40B4-BE49-F238E27FC236}">
                <a16:creationId xmlns:a16="http://schemas.microsoft.com/office/drawing/2014/main" id="{933E2388-27F0-2533-E87A-621D2EDE66F0}"/>
              </a:ext>
            </a:extLst>
          </p:cNvPr>
          <p:cNvGraphicFramePr>
            <a:graphicFrameLocks noGrp="1"/>
          </p:cNvGraphicFramePr>
          <p:nvPr>
            <p:extLst>
              <p:ext uri="{D42A27DB-BD31-4B8C-83A1-F6EECF244321}">
                <p14:modId xmlns:p14="http://schemas.microsoft.com/office/powerpoint/2010/main" val="2083884670"/>
              </p:ext>
            </p:extLst>
          </p:nvPr>
        </p:nvGraphicFramePr>
        <p:xfrm>
          <a:off x="4427220" y="4191000"/>
          <a:ext cx="3848100" cy="2260092"/>
        </p:xfrm>
        <a:graphic>
          <a:graphicData uri="http://schemas.openxmlformats.org/drawingml/2006/table">
            <a:tbl>
              <a:tblPr firstRow="1" firstCol="1" bandRow="1">
                <a:tableStyleId>{5C22544A-7EE6-4342-B048-85BDC9FD1C3A}</a:tableStyleId>
              </a:tblPr>
              <a:tblGrid>
                <a:gridCol w="3848100">
                  <a:extLst>
                    <a:ext uri="{9D8B030D-6E8A-4147-A177-3AD203B41FA5}">
                      <a16:colId xmlns:a16="http://schemas.microsoft.com/office/drawing/2014/main" val="1929369068"/>
                    </a:ext>
                  </a:extLst>
                </a:gridCol>
              </a:tblGrid>
              <a:tr h="1946082">
                <a:tc>
                  <a:txBody>
                    <a:bodyPr/>
                    <a:lstStyle/>
                    <a:p>
                      <a:pPr marL="0" marR="400050" algn="just">
                        <a:lnSpc>
                          <a:spcPct val="150000"/>
                        </a:lnSpc>
                        <a:buNone/>
                        <a:tabLst>
                          <a:tab pos="571500" algn="l"/>
                        </a:tabLst>
                      </a:pPr>
                      <a:r>
                        <a:rPr lang="es-ES" sz="1000" dirty="0">
                          <a:solidFill>
                            <a:schemeClr val="tx1"/>
                          </a:solidFill>
                          <a:effectLst/>
                        </a:rPr>
                        <a:t>Importante:</a:t>
                      </a:r>
                      <a:endParaRPr lang="en-US" sz="1000" dirty="0">
                        <a:solidFill>
                          <a:schemeClr val="tx1"/>
                        </a:solidFill>
                        <a:effectLst/>
                      </a:endParaRPr>
                    </a:p>
                    <a:p>
                      <a:pPr marL="0" marR="400050" algn="just">
                        <a:lnSpc>
                          <a:spcPct val="150000"/>
                        </a:lnSpc>
                        <a:buNone/>
                        <a:tabLst>
                          <a:tab pos="571500" algn="l"/>
                        </a:tabLst>
                      </a:pPr>
                      <a:r>
                        <a:rPr lang="es-ES" sz="1000" dirty="0">
                          <a:solidFill>
                            <a:schemeClr val="tx1"/>
                          </a:solidFill>
                          <a:effectLst/>
                        </a:rPr>
                        <a:t> </a:t>
                      </a:r>
                      <a:r>
                        <a:rPr lang="es-ES_tradnl" sz="1000" dirty="0">
                          <a:solidFill>
                            <a:schemeClr val="tx1"/>
                          </a:solidFill>
                          <a:effectLst/>
                        </a:rPr>
                        <a:t>La entidad vendrá obligada a sufragar de sus propios fondos todas las obligaciones de pago, incluyendo pero sin limitarse, a las aquí presentadas. Estará obligado a remitirlas y pagarlas a tiempo a la agencia correspondiente.</a:t>
                      </a:r>
                      <a:endParaRPr lang="en-US" sz="1000" dirty="0">
                        <a:solidFill>
                          <a:schemeClr val="tx1"/>
                        </a:solidFill>
                        <a:effectLst/>
                      </a:endParaRPr>
                    </a:p>
                    <a:p>
                      <a:pPr marL="0" marR="400050" algn="just">
                        <a:lnSpc>
                          <a:spcPct val="150000"/>
                        </a:lnSpc>
                        <a:buNone/>
                        <a:tabLst>
                          <a:tab pos="571500" algn="l"/>
                        </a:tabLst>
                      </a:pPr>
                      <a:r>
                        <a:rPr lang="es-ES" sz="1000" dirty="0">
                          <a:solidFill>
                            <a:schemeClr val="tx1"/>
                          </a:solidFill>
                          <a:effectLst/>
                        </a:rPr>
                        <a:t> </a:t>
                      </a:r>
                      <a:endParaRPr lang="en-US" sz="1000" dirty="0">
                        <a:solidFill>
                          <a:schemeClr val="tx1"/>
                        </a:solidFill>
                        <a:effectLst/>
                      </a:endParaRPr>
                    </a:p>
                    <a:p>
                      <a:pPr marL="0" marR="400050" algn="just">
                        <a:lnSpc>
                          <a:spcPct val="150000"/>
                        </a:lnSpc>
                        <a:buNone/>
                      </a:pPr>
                      <a:r>
                        <a:rPr lang="es-ES" sz="1000" dirty="0">
                          <a:solidFill>
                            <a:schemeClr val="tx1"/>
                          </a:solidFill>
                          <a:effectLst/>
                        </a:rPr>
                        <a:t>La PRSE 506 que emite el Servicio de Empleo NO certifica que la persona está desempleada. El patrono podrá preparar una certificación como evidencia de que durante la entrevista se aseguró sobre este particular.    </a:t>
                      </a:r>
                      <a:endParaRPr lang="en-US" sz="1000" i="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920719924"/>
                  </a:ext>
                </a:extLst>
              </a:tr>
            </a:tbl>
          </a:graphicData>
        </a:graphic>
      </p:graphicFrame>
    </p:spTree>
    <p:extLst>
      <p:ext uri="{BB962C8B-B14F-4D97-AF65-F5344CB8AC3E}">
        <p14:creationId xmlns:p14="http://schemas.microsoft.com/office/powerpoint/2010/main" val="2712247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B7842-AA17-9B13-0618-4BA42B6DBFD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C80C2A0-0CA7-23B8-0511-06A6394325EF}"/>
              </a:ext>
            </a:extLst>
          </p:cNvPr>
          <p:cNvSpPr/>
          <p:nvPr/>
        </p:nvSpPr>
        <p:spPr>
          <a:xfrm>
            <a:off x="228600" y="371100"/>
            <a:ext cx="8534400" cy="4277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Rectangle 3">
            <a:extLst>
              <a:ext uri="{FF2B5EF4-FFF2-40B4-BE49-F238E27FC236}">
                <a16:creationId xmlns:a16="http://schemas.microsoft.com/office/drawing/2014/main" id="{00AFC10A-3A9E-FDBC-FC45-76AC79004147}"/>
              </a:ext>
            </a:extLst>
          </p:cNvPr>
          <p:cNvSpPr/>
          <p:nvPr/>
        </p:nvSpPr>
        <p:spPr>
          <a:xfrm>
            <a:off x="609600" y="371100"/>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 name="Content Placeholder 2">
            <a:extLst>
              <a:ext uri="{FF2B5EF4-FFF2-40B4-BE49-F238E27FC236}">
                <a16:creationId xmlns:a16="http://schemas.microsoft.com/office/drawing/2014/main" id="{A0DED4D2-029D-239F-BE6E-D10033A8BCC3}"/>
              </a:ext>
            </a:extLst>
          </p:cNvPr>
          <p:cNvSpPr>
            <a:spLocks noGrp="1"/>
          </p:cNvSpPr>
          <p:nvPr>
            <p:ph idx="1"/>
          </p:nvPr>
        </p:nvSpPr>
        <p:spPr>
          <a:xfrm>
            <a:off x="762000" y="228600"/>
            <a:ext cx="7239000" cy="990600"/>
          </a:xfrm>
        </p:spPr>
        <p:txBody>
          <a:bodyPr anchor="ctr">
            <a:normAutofit/>
          </a:bodyPr>
          <a:lstStyle/>
          <a:p>
            <a:pPr marL="0" indent="0" algn="ctr">
              <a:buNone/>
            </a:pPr>
            <a:r>
              <a:rPr lang="en-US" sz="3600" b="1" dirty="0">
                <a:effectLst>
                  <a:outerShdw blurRad="38100" dist="38100" dir="2700000" algn="tl">
                    <a:srgbClr val="000000">
                      <a:alpha val="43137"/>
                    </a:srgbClr>
                  </a:outerShdw>
                </a:effectLst>
              </a:rPr>
              <a:t>IX. B </a:t>
            </a:r>
            <a:r>
              <a:rPr lang="en-US" sz="3600" b="1" dirty="0" err="1">
                <a:effectLst>
                  <a:outerShdw blurRad="38100" dist="38100" dir="2700000" algn="tl">
                    <a:srgbClr val="000000">
                      <a:alpha val="43137"/>
                    </a:srgbClr>
                  </a:outerShdw>
                </a:effectLst>
              </a:rPr>
              <a:t>Mantenimiento</a:t>
            </a:r>
            <a:r>
              <a:rPr lang="en-US" sz="3600" b="1" dirty="0">
                <a:effectLst>
                  <a:outerShdw blurRad="38100" dist="38100" dir="2700000" algn="tl">
                    <a:srgbClr val="000000">
                      <a:alpha val="43137"/>
                    </a:srgbClr>
                  </a:outerShdw>
                </a:effectLst>
              </a:rPr>
              <a:t> de </a:t>
            </a:r>
            <a:r>
              <a:rPr lang="en-US" sz="3600" b="1" dirty="0" err="1">
                <a:effectLst>
                  <a:outerShdw blurRad="38100" dist="38100" dir="2700000" algn="tl">
                    <a:srgbClr val="000000">
                      <a:alpha val="43137"/>
                    </a:srgbClr>
                  </a:outerShdw>
                </a:effectLst>
              </a:rPr>
              <a:t>Empleos</a:t>
            </a:r>
            <a:endParaRPr lang="es-ES_tradnl" sz="3600" b="1" dirty="0">
              <a:effectLst>
                <a:outerShdw blurRad="38100" dist="38100" dir="2700000" algn="tl">
                  <a:srgbClr val="000000">
                    <a:alpha val="43137"/>
                  </a:srgbClr>
                </a:outerShdw>
              </a:effectLst>
            </a:endParaRPr>
          </a:p>
        </p:txBody>
      </p:sp>
      <p:graphicFrame>
        <p:nvGraphicFramePr>
          <p:cNvPr id="6" name="Table 5">
            <a:extLst>
              <a:ext uri="{FF2B5EF4-FFF2-40B4-BE49-F238E27FC236}">
                <a16:creationId xmlns:a16="http://schemas.microsoft.com/office/drawing/2014/main" id="{F0C9D986-2C3D-1A6F-F973-3FFA9816784A}"/>
              </a:ext>
            </a:extLst>
          </p:cNvPr>
          <p:cNvGraphicFramePr>
            <a:graphicFrameLocks noGrp="1"/>
          </p:cNvGraphicFramePr>
          <p:nvPr>
            <p:extLst>
              <p:ext uri="{D42A27DB-BD31-4B8C-83A1-F6EECF244321}">
                <p14:modId xmlns:p14="http://schemas.microsoft.com/office/powerpoint/2010/main" val="3487580179"/>
              </p:ext>
            </p:extLst>
          </p:nvPr>
        </p:nvGraphicFramePr>
        <p:xfrm>
          <a:off x="533400" y="1210056"/>
          <a:ext cx="7783068" cy="2722248"/>
        </p:xfrm>
        <a:graphic>
          <a:graphicData uri="http://schemas.openxmlformats.org/drawingml/2006/table">
            <a:tbl>
              <a:tblPr>
                <a:tableStyleId>{5C22544A-7EE6-4342-B048-85BDC9FD1C3A}</a:tableStyleId>
              </a:tblPr>
              <a:tblGrid>
                <a:gridCol w="1828800">
                  <a:extLst>
                    <a:ext uri="{9D8B030D-6E8A-4147-A177-3AD203B41FA5}">
                      <a16:colId xmlns:a16="http://schemas.microsoft.com/office/drawing/2014/main" val="2810164126"/>
                    </a:ext>
                  </a:extLst>
                </a:gridCol>
                <a:gridCol w="873253">
                  <a:extLst>
                    <a:ext uri="{9D8B030D-6E8A-4147-A177-3AD203B41FA5}">
                      <a16:colId xmlns:a16="http://schemas.microsoft.com/office/drawing/2014/main" val="3345970400"/>
                    </a:ext>
                  </a:extLst>
                </a:gridCol>
                <a:gridCol w="1188721">
                  <a:extLst>
                    <a:ext uri="{9D8B030D-6E8A-4147-A177-3AD203B41FA5}">
                      <a16:colId xmlns:a16="http://schemas.microsoft.com/office/drawing/2014/main" val="2096516360"/>
                    </a:ext>
                  </a:extLst>
                </a:gridCol>
                <a:gridCol w="1178364">
                  <a:extLst>
                    <a:ext uri="{9D8B030D-6E8A-4147-A177-3AD203B41FA5}">
                      <a16:colId xmlns:a16="http://schemas.microsoft.com/office/drawing/2014/main" val="135512536"/>
                    </a:ext>
                  </a:extLst>
                </a:gridCol>
                <a:gridCol w="1454563">
                  <a:extLst>
                    <a:ext uri="{9D8B030D-6E8A-4147-A177-3AD203B41FA5}">
                      <a16:colId xmlns:a16="http://schemas.microsoft.com/office/drawing/2014/main" val="3415035101"/>
                    </a:ext>
                  </a:extLst>
                </a:gridCol>
                <a:gridCol w="1259367">
                  <a:extLst>
                    <a:ext uri="{9D8B030D-6E8A-4147-A177-3AD203B41FA5}">
                      <a16:colId xmlns:a16="http://schemas.microsoft.com/office/drawing/2014/main" val="1966871480"/>
                    </a:ext>
                  </a:extLst>
                </a:gridCol>
              </a:tblGrid>
              <a:tr h="999744">
                <a:tc>
                  <a:txBody>
                    <a:bodyPr/>
                    <a:lstStyle/>
                    <a:p>
                      <a:pPr marL="0" marR="400050" algn="ctr">
                        <a:lnSpc>
                          <a:spcPct val="150000"/>
                        </a:lnSpc>
                        <a:buNone/>
                      </a:pPr>
                      <a:r>
                        <a:rPr lang="es-ES" sz="1200" b="1" dirty="0">
                          <a:effectLst/>
                        </a:rPr>
                        <a:t>Ocupación /  Clasificación</a:t>
                      </a:r>
                      <a:endParaRPr lang="en-US" sz="1200" b="1" i="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1739" marR="41739" marT="0" marB="0">
                    <a:solidFill>
                      <a:schemeClr val="bg1">
                        <a:lumMod val="95000"/>
                      </a:schemeClr>
                    </a:solidFill>
                  </a:tcPr>
                </a:tc>
                <a:tc>
                  <a:txBody>
                    <a:bodyPr/>
                    <a:lstStyle/>
                    <a:p>
                      <a:pPr marL="0" marR="400050" algn="ctr">
                        <a:lnSpc>
                          <a:spcPct val="150000"/>
                        </a:lnSpc>
                        <a:buNone/>
                      </a:pPr>
                      <a:r>
                        <a:rPr lang="es-ES" sz="900" b="1" dirty="0">
                          <a:effectLst/>
                        </a:rPr>
                        <a:t>Cantidad Empleados</a:t>
                      </a:r>
                      <a:endParaRPr lang="en-US" sz="900" b="1" i="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1739" marR="41739" marT="0" marB="0">
                    <a:solidFill>
                      <a:schemeClr val="bg1">
                        <a:lumMod val="95000"/>
                      </a:schemeClr>
                    </a:solidFill>
                  </a:tcPr>
                </a:tc>
                <a:tc>
                  <a:txBody>
                    <a:bodyPr/>
                    <a:lstStyle/>
                    <a:p>
                      <a:pPr algn="ctr"/>
                      <a:r>
                        <a:rPr lang="es-ES" sz="1200" b="1" dirty="0">
                          <a:effectLst/>
                        </a:rPr>
                        <a:t>Salario por Empleado</a:t>
                      </a:r>
                      <a:endParaRPr lang="en-US" sz="1200" b="1" dirty="0"/>
                    </a:p>
                  </a:txBody>
                  <a:tcPr marL="41739" marR="41739" marT="0" marB="0">
                    <a:solidFill>
                      <a:schemeClr val="bg1">
                        <a:lumMod val="95000"/>
                      </a:schemeClr>
                    </a:solidFill>
                  </a:tcPr>
                </a:tc>
                <a:tc>
                  <a:txBody>
                    <a:bodyPr/>
                    <a:lstStyle/>
                    <a:p>
                      <a:pPr marL="0" marR="400050" algn="ctr">
                        <a:lnSpc>
                          <a:spcPct val="150000"/>
                        </a:lnSpc>
                        <a:buNone/>
                      </a:pPr>
                      <a:r>
                        <a:rPr lang="es-ES" sz="900" b="1" dirty="0">
                          <a:effectLst/>
                        </a:rPr>
                        <a:t>Especifique si el salario es por hora o  mensual</a:t>
                      </a:r>
                      <a:endParaRPr lang="en-US" sz="900" b="1" i="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1739" marR="41739" marT="0" marB="0">
                    <a:solidFill>
                      <a:schemeClr val="bg1">
                        <a:lumMod val="95000"/>
                      </a:schemeClr>
                    </a:solidFill>
                  </a:tcPr>
                </a:tc>
                <a:tc>
                  <a:txBody>
                    <a:bodyPr/>
                    <a:lstStyle/>
                    <a:p>
                      <a:pPr marL="0" marR="400050" algn="ctr">
                        <a:lnSpc>
                          <a:spcPct val="150000"/>
                        </a:lnSpc>
                        <a:buNone/>
                      </a:pPr>
                      <a:r>
                        <a:rPr lang="es-ES" sz="1400" b="1" dirty="0">
                          <a:effectLst/>
                        </a:rPr>
                        <a:t>Término</a:t>
                      </a:r>
                      <a:endParaRPr lang="en-US" sz="1400" b="1" i="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1739" marR="41739" marT="0" marB="0">
                    <a:solidFill>
                      <a:schemeClr val="bg1">
                        <a:lumMod val="95000"/>
                      </a:schemeClr>
                    </a:solidFill>
                  </a:tcPr>
                </a:tc>
                <a:tc>
                  <a:txBody>
                    <a:bodyPr/>
                    <a:lstStyle/>
                    <a:p>
                      <a:pPr marL="0" marR="400050" algn="ctr">
                        <a:lnSpc>
                          <a:spcPct val="150000"/>
                        </a:lnSpc>
                        <a:buNone/>
                      </a:pPr>
                      <a:r>
                        <a:rPr lang="es-ES" sz="1400" b="1" dirty="0">
                          <a:effectLst/>
                        </a:rPr>
                        <a:t>Costo</a:t>
                      </a:r>
                      <a:endParaRPr lang="en-US" sz="1400" b="1" dirty="0">
                        <a:effectLst/>
                      </a:endParaRPr>
                    </a:p>
                    <a:p>
                      <a:pPr marL="0" marR="400050" algn="ctr">
                        <a:lnSpc>
                          <a:spcPct val="150000"/>
                        </a:lnSpc>
                        <a:buNone/>
                      </a:pPr>
                      <a:r>
                        <a:rPr lang="es-ES" sz="1400" b="1" dirty="0">
                          <a:effectLst/>
                        </a:rPr>
                        <a:t>Total</a:t>
                      </a:r>
                      <a:endParaRPr lang="en-US" sz="1400" b="1" i="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1739" marR="41739" marT="0" marB="0">
                    <a:solidFill>
                      <a:schemeClr val="bg1">
                        <a:lumMod val="95000"/>
                      </a:schemeClr>
                    </a:solidFill>
                  </a:tcPr>
                </a:tc>
                <a:extLst>
                  <a:ext uri="{0D108BD9-81ED-4DB2-BD59-A6C34878D82A}">
                    <a16:rowId xmlns:a16="http://schemas.microsoft.com/office/drawing/2014/main" val="559229199"/>
                  </a:ext>
                </a:extLst>
              </a:tr>
              <a:tr h="152742">
                <a:tc>
                  <a:txBody>
                    <a:bodyPr/>
                    <a:lstStyle/>
                    <a:p>
                      <a:pPr marL="0" marR="400050" algn="l">
                        <a:lnSpc>
                          <a:spcPct val="150000"/>
                        </a:lnSpc>
                        <a:buNone/>
                      </a:pPr>
                      <a:r>
                        <a:rPr lang="es-ES" sz="1100" dirty="0">
                          <a:effectLst/>
                          <a:latin typeface="Tahoma" panose="020B0604030504040204" pitchFamily="34" charset="0"/>
                          <a:ea typeface="Tahoma" panose="020B0604030504040204" pitchFamily="34" charset="0"/>
                          <a:cs typeface="Tahoma" panose="020B0604030504040204" pitchFamily="34" charset="0"/>
                        </a:rPr>
                        <a:t> Obrero/a agrícola</a:t>
                      </a:r>
                      <a:endParaRPr lang="en-US" sz="1100" i="1"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i="0" dirty="0">
                          <a:effectLst/>
                          <a:latin typeface="Tahoma" panose="020B0604030504040204" pitchFamily="34" charset="0"/>
                          <a:ea typeface="Tahoma" panose="020B0604030504040204" pitchFamily="34" charset="0"/>
                          <a:cs typeface="Tahoma" panose="020B0604030504040204" pitchFamily="34" charset="0"/>
                        </a:rPr>
                        <a:t>4</a:t>
                      </a:r>
                      <a:endParaRPr lang="en-US" sz="1100" i="0"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dirty="0">
                          <a:effectLst/>
                          <a:latin typeface="Tahoma" panose="020B0604030504040204" pitchFamily="34" charset="0"/>
                          <a:ea typeface="Tahoma" panose="020B0604030504040204" pitchFamily="34" charset="0"/>
                          <a:cs typeface="Tahoma" panose="020B0604030504040204" pitchFamily="34" charset="0"/>
                        </a:rPr>
                        <a:t>$9.50</a:t>
                      </a:r>
                      <a:endParaRPr lang="en-US" sz="1100" i="1"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dirty="0">
                          <a:effectLst/>
                          <a:latin typeface="Tahoma" panose="020B0604030504040204" pitchFamily="34" charset="0"/>
                          <a:ea typeface="Tahoma" panose="020B0604030504040204" pitchFamily="34" charset="0"/>
                          <a:cs typeface="Tahoma" panose="020B0604030504040204" pitchFamily="34" charset="0"/>
                        </a:rPr>
                        <a:t>P/h</a:t>
                      </a:r>
                      <a:endParaRPr lang="en-US" sz="1100" i="1"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dirty="0">
                          <a:effectLst/>
                          <a:latin typeface="Tahoma" panose="020B0604030504040204" pitchFamily="34" charset="0"/>
                          <a:ea typeface="Tahoma" panose="020B0604030504040204" pitchFamily="34" charset="0"/>
                          <a:cs typeface="Tahoma" panose="020B0604030504040204" pitchFamily="34" charset="0"/>
                        </a:rPr>
                        <a:t>12 meses</a:t>
                      </a:r>
                      <a:endParaRPr lang="en-US" sz="1100" i="1"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algn="ctr"/>
                      <a:r>
                        <a:rPr lang="es-ES" sz="1100" dirty="0">
                          <a:effectLst/>
                          <a:latin typeface="Tahoma" panose="020B0604030504040204" pitchFamily="34" charset="0"/>
                          <a:ea typeface="Tahoma" panose="020B0604030504040204" pitchFamily="34" charset="0"/>
                          <a:cs typeface="Tahoma" panose="020B0604030504040204" pitchFamily="34" charset="0"/>
                        </a:rPr>
                        <a:t>$79,040</a:t>
                      </a:r>
                      <a:endParaRPr lang="en-US" sz="1100" dirty="0">
                        <a:latin typeface="Tahoma" panose="020B0604030504040204" pitchFamily="34" charset="0"/>
                        <a:ea typeface="Tahoma" panose="020B0604030504040204" pitchFamily="34" charset="0"/>
                        <a:cs typeface="Tahoma" panose="020B0604030504040204" pitchFamily="34" charset="0"/>
                      </a:endParaRPr>
                    </a:p>
                  </a:txBody>
                  <a:tcPr marL="41739" marR="41739" marT="0" marB="0"/>
                </a:tc>
                <a:extLst>
                  <a:ext uri="{0D108BD9-81ED-4DB2-BD59-A6C34878D82A}">
                    <a16:rowId xmlns:a16="http://schemas.microsoft.com/office/drawing/2014/main" val="1060011736"/>
                  </a:ext>
                </a:extLst>
              </a:tr>
              <a:tr h="152742">
                <a:tc>
                  <a:txBody>
                    <a:bodyPr/>
                    <a:lstStyle/>
                    <a:p>
                      <a:pPr marL="0" marR="400050" algn="ctr">
                        <a:lnSpc>
                          <a:spcPct val="150000"/>
                        </a:lnSpc>
                        <a:buNone/>
                      </a:pPr>
                      <a:r>
                        <a:rPr lang="es-ES" sz="1100">
                          <a:effectLst/>
                          <a:latin typeface="Tahoma" panose="020B0604030504040204" pitchFamily="34" charset="0"/>
                          <a:ea typeface="Tahoma" panose="020B0604030504040204" pitchFamily="34" charset="0"/>
                          <a:cs typeface="Tahoma" panose="020B0604030504040204" pitchFamily="34" charset="0"/>
                        </a:rPr>
                        <a:t> </a:t>
                      </a:r>
                      <a:endParaRPr lang="en-US" sz="1100" i="1">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dirty="0">
                          <a:effectLst/>
                          <a:latin typeface="Tahoma" panose="020B0604030504040204" pitchFamily="34" charset="0"/>
                          <a:ea typeface="Tahoma" panose="020B0604030504040204" pitchFamily="34" charset="0"/>
                          <a:cs typeface="Tahoma" panose="020B0604030504040204" pitchFamily="34" charset="0"/>
                        </a:rPr>
                        <a:t> </a:t>
                      </a:r>
                      <a:endParaRPr lang="en-US" sz="1100" i="1"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dirty="0">
                          <a:effectLst/>
                          <a:latin typeface="Tahoma" panose="020B0604030504040204" pitchFamily="34" charset="0"/>
                          <a:ea typeface="Tahoma" panose="020B0604030504040204" pitchFamily="34" charset="0"/>
                          <a:cs typeface="Tahoma" panose="020B0604030504040204" pitchFamily="34" charset="0"/>
                        </a:rPr>
                        <a:t> </a:t>
                      </a:r>
                      <a:endParaRPr lang="en-US" sz="1100" i="1"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dirty="0">
                          <a:effectLst/>
                          <a:latin typeface="Tahoma" panose="020B0604030504040204" pitchFamily="34" charset="0"/>
                          <a:ea typeface="Tahoma" panose="020B0604030504040204" pitchFamily="34" charset="0"/>
                          <a:cs typeface="Tahoma" panose="020B0604030504040204" pitchFamily="34" charset="0"/>
                        </a:rPr>
                        <a:t> </a:t>
                      </a:r>
                      <a:endParaRPr lang="en-US" sz="1100" i="1"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dirty="0">
                          <a:effectLst/>
                          <a:latin typeface="Tahoma" panose="020B0604030504040204" pitchFamily="34" charset="0"/>
                          <a:ea typeface="Tahoma" panose="020B0604030504040204" pitchFamily="34" charset="0"/>
                          <a:cs typeface="Tahoma" panose="020B0604030504040204" pitchFamily="34" charset="0"/>
                        </a:rPr>
                        <a:t> </a:t>
                      </a:r>
                      <a:endParaRPr lang="en-US" sz="1100" i="1"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algn="ctr"/>
                      <a:r>
                        <a:rPr lang="es-ES" sz="1100" dirty="0">
                          <a:effectLst/>
                          <a:latin typeface="Tahoma" panose="020B0604030504040204" pitchFamily="34" charset="0"/>
                          <a:ea typeface="Tahoma" panose="020B0604030504040204" pitchFamily="34" charset="0"/>
                          <a:cs typeface="Tahoma" panose="020B0604030504040204" pitchFamily="34" charset="0"/>
                        </a:rPr>
                        <a:t> </a:t>
                      </a:r>
                      <a:endParaRPr lang="en-US" sz="1100" dirty="0">
                        <a:latin typeface="Tahoma" panose="020B0604030504040204" pitchFamily="34" charset="0"/>
                        <a:ea typeface="Tahoma" panose="020B0604030504040204" pitchFamily="34" charset="0"/>
                        <a:cs typeface="Tahoma" panose="020B0604030504040204" pitchFamily="34" charset="0"/>
                      </a:endParaRPr>
                    </a:p>
                  </a:txBody>
                  <a:tcPr marL="41739" marR="41739" marT="0" marB="0"/>
                </a:tc>
                <a:extLst>
                  <a:ext uri="{0D108BD9-81ED-4DB2-BD59-A6C34878D82A}">
                    <a16:rowId xmlns:a16="http://schemas.microsoft.com/office/drawing/2014/main" val="2138528885"/>
                  </a:ext>
                </a:extLst>
              </a:tr>
              <a:tr h="135114">
                <a:tc>
                  <a:txBody>
                    <a:bodyPr/>
                    <a:lstStyle/>
                    <a:p>
                      <a:pPr marL="0" marR="400050" algn="ctr">
                        <a:lnSpc>
                          <a:spcPct val="150000"/>
                        </a:lnSpc>
                        <a:buNone/>
                      </a:pPr>
                      <a:r>
                        <a:rPr lang="es-ES" sz="1100">
                          <a:effectLst/>
                          <a:latin typeface="Tahoma" panose="020B0604030504040204" pitchFamily="34" charset="0"/>
                          <a:ea typeface="Tahoma" panose="020B0604030504040204" pitchFamily="34" charset="0"/>
                          <a:cs typeface="Tahoma" panose="020B0604030504040204" pitchFamily="34" charset="0"/>
                        </a:rPr>
                        <a:t> </a:t>
                      </a:r>
                      <a:endParaRPr lang="en-US" sz="1100" i="1">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dirty="0">
                          <a:effectLst/>
                          <a:latin typeface="Tahoma" panose="020B0604030504040204" pitchFamily="34" charset="0"/>
                          <a:ea typeface="Tahoma" panose="020B0604030504040204" pitchFamily="34" charset="0"/>
                          <a:cs typeface="Tahoma" panose="020B0604030504040204" pitchFamily="34" charset="0"/>
                        </a:rPr>
                        <a:t> </a:t>
                      </a:r>
                      <a:endParaRPr lang="en-US" sz="1100" i="1"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dirty="0">
                          <a:effectLst/>
                          <a:latin typeface="Tahoma" panose="020B0604030504040204" pitchFamily="34" charset="0"/>
                          <a:ea typeface="Tahoma" panose="020B0604030504040204" pitchFamily="34" charset="0"/>
                          <a:cs typeface="Tahoma" panose="020B0604030504040204" pitchFamily="34" charset="0"/>
                        </a:rPr>
                        <a:t> </a:t>
                      </a:r>
                      <a:endParaRPr lang="en-US" sz="1100" i="1"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dirty="0">
                          <a:effectLst/>
                          <a:latin typeface="Tahoma" panose="020B0604030504040204" pitchFamily="34" charset="0"/>
                          <a:ea typeface="Tahoma" panose="020B0604030504040204" pitchFamily="34" charset="0"/>
                          <a:cs typeface="Tahoma" panose="020B0604030504040204" pitchFamily="34" charset="0"/>
                        </a:rPr>
                        <a:t> </a:t>
                      </a:r>
                      <a:endParaRPr lang="en-US" sz="1100" i="1"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dirty="0">
                          <a:effectLst/>
                          <a:latin typeface="Tahoma" panose="020B0604030504040204" pitchFamily="34" charset="0"/>
                          <a:ea typeface="Tahoma" panose="020B0604030504040204" pitchFamily="34" charset="0"/>
                          <a:cs typeface="Tahoma" panose="020B0604030504040204" pitchFamily="34" charset="0"/>
                        </a:rPr>
                        <a:t> </a:t>
                      </a:r>
                      <a:endParaRPr lang="en-US" sz="1100" i="1"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algn="ctr"/>
                      <a:r>
                        <a:rPr lang="es-ES" sz="1100" dirty="0">
                          <a:effectLst/>
                          <a:latin typeface="Tahoma" panose="020B0604030504040204" pitchFamily="34" charset="0"/>
                          <a:ea typeface="Tahoma" panose="020B0604030504040204" pitchFamily="34" charset="0"/>
                          <a:cs typeface="Tahoma" panose="020B0604030504040204" pitchFamily="34" charset="0"/>
                        </a:rPr>
                        <a:t> </a:t>
                      </a:r>
                      <a:endParaRPr lang="en-US" sz="1100" dirty="0">
                        <a:latin typeface="Tahoma" panose="020B0604030504040204" pitchFamily="34" charset="0"/>
                        <a:ea typeface="Tahoma" panose="020B0604030504040204" pitchFamily="34" charset="0"/>
                        <a:cs typeface="Tahoma" panose="020B0604030504040204" pitchFamily="34" charset="0"/>
                      </a:endParaRPr>
                    </a:p>
                  </a:txBody>
                  <a:tcPr marL="41739" marR="41739" marT="0" marB="0"/>
                </a:tc>
                <a:extLst>
                  <a:ext uri="{0D108BD9-81ED-4DB2-BD59-A6C34878D82A}">
                    <a16:rowId xmlns:a16="http://schemas.microsoft.com/office/drawing/2014/main" val="1398806877"/>
                  </a:ext>
                </a:extLst>
              </a:tr>
              <a:tr h="152742">
                <a:tc>
                  <a:txBody>
                    <a:bodyPr/>
                    <a:lstStyle/>
                    <a:p>
                      <a:pPr marL="0" marR="400050" algn="ctr">
                        <a:lnSpc>
                          <a:spcPct val="150000"/>
                        </a:lnSpc>
                        <a:buNone/>
                      </a:pPr>
                      <a:r>
                        <a:rPr lang="es-ES" sz="1100">
                          <a:effectLst/>
                          <a:latin typeface="Tahoma" panose="020B0604030504040204" pitchFamily="34" charset="0"/>
                          <a:ea typeface="Tahoma" panose="020B0604030504040204" pitchFamily="34" charset="0"/>
                          <a:cs typeface="Tahoma" panose="020B0604030504040204" pitchFamily="34" charset="0"/>
                        </a:rPr>
                        <a:t> </a:t>
                      </a:r>
                      <a:endParaRPr lang="en-US" sz="1100" i="1">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a:effectLst/>
                          <a:latin typeface="Tahoma" panose="020B0604030504040204" pitchFamily="34" charset="0"/>
                          <a:ea typeface="Tahoma" panose="020B0604030504040204" pitchFamily="34" charset="0"/>
                          <a:cs typeface="Tahoma" panose="020B0604030504040204" pitchFamily="34" charset="0"/>
                        </a:rPr>
                        <a:t> </a:t>
                      </a:r>
                      <a:endParaRPr lang="en-US" sz="1100" i="1">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a:effectLst/>
                          <a:latin typeface="Tahoma" panose="020B0604030504040204" pitchFamily="34" charset="0"/>
                          <a:ea typeface="Tahoma" panose="020B0604030504040204" pitchFamily="34" charset="0"/>
                          <a:cs typeface="Tahoma" panose="020B0604030504040204" pitchFamily="34" charset="0"/>
                        </a:rPr>
                        <a:t> </a:t>
                      </a:r>
                      <a:endParaRPr lang="en-US" sz="1100" i="1">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dirty="0">
                          <a:effectLst/>
                          <a:latin typeface="Tahoma" panose="020B0604030504040204" pitchFamily="34" charset="0"/>
                          <a:ea typeface="Tahoma" panose="020B0604030504040204" pitchFamily="34" charset="0"/>
                          <a:cs typeface="Tahoma" panose="020B0604030504040204" pitchFamily="34" charset="0"/>
                        </a:rPr>
                        <a:t> </a:t>
                      </a:r>
                      <a:endParaRPr lang="en-US" sz="1100" i="1"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dirty="0">
                          <a:effectLst/>
                          <a:latin typeface="Tahoma" panose="020B0604030504040204" pitchFamily="34" charset="0"/>
                          <a:ea typeface="Tahoma" panose="020B0604030504040204" pitchFamily="34" charset="0"/>
                          <a:cs typeface="Tahoma" panose="020B0604030504040204" pitchFamily="34" charset="0"/>
                        </a:rPr>
                        <a:t> </a:t>
                      </a:r>
                      <a:endParaRPr lang="en-US" sz="1100" i="1"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algn="ctr"/>
                      <a:r>
                        <a:rPr lang="es-ES" sz="1100" dirty="0">
                          <a:effectLst/>
                          <a:latin typeface="Tahoma" panose="020B0604030504040204" pitchFamily="34" charset="0"/>
                          <a:ea typeface="Tahoma" panose="020B0604030504040204" pitchFamily="34" charset="0"/>
                          <a:cs typeface="Tahoma" panose="020B0604030504040204" pitchFamily="34" charset="0"/>
                        </a:rPr>
                        <a:t> </a:t>
                      </a:r>
                      <a:endParaRPr lang="en-US" sz="1100" dirty="0">
                        <a:latin typeface="Tahoma" panose="020B0604030504040204" pitchFamily="34" charset="0"/>
                        <a:ea typeface="Tahoma" panose="020B0604030504040204" pitchFamily="34" charset="0"/>
                        <a:cs typeface="Tahoma" panose="020B0604030504040204" pitchFamily="34" charset="0"/>
                      </a:endParaRPr>
                    </a:p>
                  </a:txBody>
                  <a:tcPr marL="41739" marR="41739" marT="0" marB="0"/>
                </a:tc>
                <a:extLst>
                  <a:ext uri="{0D108BD9-81ED-4DB2-BD59-A6C34878D82A}">
                    <a16:rowId xmlns:a16="http://schemas.microsoft.com/office/drawing/2014/main" val="1842639974"/>
                  </a:ext>
                </a:extLst>
              </a:tr>
              <a:tr h="152742">
                <a:tc>
                  <a:txBody>
                    <a:bodyPr/>
                    <a:lstStyle/>
                    <a:p>
                      <a:pPr marL="0" marR="400050" algn="ctr">
                        <a:lnSpc>
                          <a:spcPct val="150000"/>
                        </a:lnSpc>
                        <a:buNone/>
                      </a:pPr>
                      <a:r>
                        <a:rPr lang="es-ES" sz="1100" dirty="0">
                          <a:effectLst/>
                          <a:latin typeface="Tahoma" panose="020B0604030504040204" pitchFamily="34" charset="0"/>
                          <a:ea typeface="Tahoma" panose="020B0604030504040204" pitchFamily="34" charset="0"/>
                          <a:cs typeface="Tahoma" panose="020B0604030504040204" pitchFamily="34" charset="0"/>
                        </a:rPr>
                        <a:t> </a:t>
                      </a:r>
                      <a:endParaRPr lang="en-US" sz="1100" i="1"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a:effectLst/>
                          <a:latin typeface="Tahoma" panose="020B0604030504040204" pitchFamily="34" charset="0"/>
                          <a:ea typeface="Tahoma" panose="020B0604030504040204" pitchFamily="34" charset="0"/>
                          <a:cs typeface="Tahoma" panose="020B0604030504040204" pitchFamily="34" charset="0"/>
                        </a:rPr>
                        <a:t> </a:t>
                      </a:r>
                      <a:endParaRPr lang="en-US" sz="1100" i="1">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a:effectLst/>
                          <a:latin typeface="Tahoma" panose="020B0604030504040204" pitchFamily="34" charset="0"/>
                          <a:ea typeface="Tahoma" panose="020B0604030504040204" pitchFamily="34" charset="0"/>
                          <a:cs typeface="Tahoma" panose="020B0604030504040204" pitchFamily="34" charset="0"/>
                        </a:rPr>
                        <a:t> </a:t>
                      </a:r>
                      <a:endParaRPr lang="en-US" sz="1100" i="1">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a:effectLst/>
                          <a:latin typeface="Tahoma" panose="020B0604030504040204" pitchFamily="34" charset="0"/>
                          <a:ea typeface="Tahoma" panose="020B0604030504040204" pitchFamily="34" charset="0"/>
                          <a:cs typeface="Tahoma" panose="020B0604030504040204" pitchFamily="34" charset="0"/>
                        </a:rPr>
                        <a:t> </a:t>
                      </a:r>
                      <a:endParaRPr lang="en-US" sz="1100" i="1">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dirty="0">
                          <a:effectLst/>
                          <a:latin typeface="Tahoma" panose="020B0604030504040204" pitchFamily="34" charset="0"/>
                          <a:ea typeface="Tahoma" panose="020B0604030504040204" pitchFamily="34" charset="0"/>
                          <a:cs typeface="Tahoma" panose="020B0604030504040204" pitchFamily="34" charset="0"/>
                        </a:rPr>
                        <a:t> </a:t>
                      </a:r>
                      <a:endParaRPr lang="en-US" sz="1100" i="1"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algn="ctr"/>
                      <a:r>
                        <a:rPr lang="es-ES" sz="1100" dirty="0">
                          <a:effectLst/>
                          <a:latin typeface="Tahoma" panose="020B0604030504040204" pitchFamily="34" charset="0"/>
                          <a:ea typeface="Tahoma" panose="020B0604030504040204" pitchFamily="34" charset="0"/>
                          <a:cs typeface="Tahoma" panose="020B0604030504040204" pitchFamily="34" charset="0"/>
                        </a:rPr>
                        <a:t> </a:t>
                      </a:r>
                      <a:endParaRPr lang="en-US" sz="1100" dirty="0">
                        <a:latin typeface="Tahoma" panose="020B0604030504040204" pitchFamily="34" charset="0"/>
                        <a:ea typeface="Tahoma" panose="020B0604030504040204" pitchFamily="34" charset="0"/>
                        <a:cs typeface="Tahoma" panose="020B0604030504040204" pitchFamily="34" charset="0"/>
                      </a:endParaRPr>
                    </a:p>
                  </a:txBody>
                  <a:tcPr marL="41739" marR="41739" marT="0" marB="0"/>
                </a:tc>
                <a:extLst>
                  <a:ext uri="{0D108BD9-81ED-4DB2-BD59-A6C34878D82A}">
                    <a16:rowId xmlns:a16="http://schemas.microsoft.com/office/drawing/2014/main" val="899268321"/>
                  </a:ext>
                </a:extLst>
              </a:tr>
              <a:tr h="152742">
                <a:tc>
                  <a:txBody>
                    <a:bodyPr/>
                    <a:lstStyle/>
                    <a:p>
                      <a:pPr marL="0" marR="400050" algn="ctr">
                        <a:lnSpc>
                          <a:spcPct val="150000"/>
                        </a:lnSpc>
                        <a:buNone/>
                      </a:pPr>
                      <a:r>
                        <a:rPr lang="es-ES" sz="1100" dirty="0">
                          <a:effectLst/>
                          <a:latin typeface="Tahoma" panose="020B0604030504040204" pitchFamily="34" charset="0"/>
                          <a:ea typeface="Tahoma" panose="020B0604030504040204" pitchFamily="34" charset="0"/>
                          <a:cs typeface="Tahoma" panose="020B0604030504040204" pitchFamily="34" charset="0"/>
                        </a:rPr>
                        <a:t> </a:t>
                      </a:r>
                      <a:endParaRPr lang="en-US" sz="1100" i="1"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a:effectLst/>
                          <a:latin typeface="Tahoma" panose="020B0604030504040204" pitchFamily="34" charset="0"/>
                          <a:ea typeface="Tahoma" panose="020B0604030504040204" pitchFamily="34" charset="0"/>
                          <a:cs typeface="Tahoma" panose="020B0604030504040204" pitchFamily="34" charset="0"/>
                        </a:rPr>
                        <a:t> </a:t>
                      </a:r>
                      <a:endParaRPr lang="en-US" sz="1100" i="1">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a:effectLst/>
                          <a:latin typeface="Tahoma" panose="020B0604030504040204" pitchFamily="34" charset="0"/>
                          <a:ea typeface="Tahoma" panose="020B0604030504040204" pitchFamily="34" charset="0"/>
                          <a:cs typeface="Tahoma" panose="020B0604030504040204" pitchFamily="34" charset="0"/>
                        </a:rPr>
                        <a:t> </a:t>
                      </a:r>
                      <a:endParaRPr lang="en-US" sz="1100" i="1">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a:effectLst/>
                          <a:latin typeface="Tahoma" panose="020B0604030504040204" pitchFamily="34" charset="0"/>
                          <a:ea typeface="Tahoma" panose="020B0604030504040204" pitchFamily="34" charset="0"/>
                          <a:cs typeface="Tahoma" panose="020B0604030504040204" pitchFamily="34" charset="0"/>
                        </a:rPr>
                        <a:t> </a:t>
                      </a:r>
                      <a:endParaRPr lang="en-US" sz="1100" i="1">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a:effectLst/>
                          <a:latin typeface="Tahoma" panose="020B0604030504040204" pitchFamily="34" charset="0"/>
                          <a:ea typeface="Tahoma" panose="020B0604030504040204" pitchFamily="34" charset="0"/>
                          <a:cs typeface="Tahoma" panose="020B0604030504040204" pitchFamily="34" charset="0"/>
                        </a:rPr>
                        <a:t> </a:t>
                      </a:r>
                      <a:endParaRPr lang="en-US" sz="1100" i="1">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algn="ctr"/>
                      <a:r>
                        <a:rPr lang="es-ES" sz="1100" dirty="0">
                          <a:effectLst/>
                          <a:latin typeface="Tahoma" panose="020B0604030504040204" pitchFamily="34" charset="0"/>
                          <a:ea typeface="Tahoma" panose="020B0604030504040204" pitchFamily="34" charset="0"/>
                          <a:cs typeface="Tahoma" panose="020B0604030504040204" pitchFamily="34" charset="0"/>
                        </a:rPr>
                        <a:t> </a:t>
                      </a:r>
                      <a:endParaRPr lang="en-US" sz="1100" dirty="0">
                        <a:latin typeface="Tahoma" panose="020B0604030504040204" pitchFamily="34" charset="0"/>
                        <a:ea typeface="Tahoma" panose="020B0604030504040204" pitchFamily="34" charset="0"/>
                        <a:cs typeface="Tahoma" panose="020B0604030504040204" pitchFamily="34" charset="0"/>
                      </a:endParaRPr>
                    </a:p>
                  </a:txBody>
                  <a:tcPr marL="41739" marR="41739" marT="0" marB="0"/>
                </a:tc>
                <a:extLst>
                  <a:ext uri="{0D108BD9-81ED-4DB2-BD59-A6C34878D82A}">
                    <a16:rowId xmlns:a16="http://schemas.microsoft.com/office/drawing/2014/main" val="1376335836"/>
                  </a:ext>
                </a:extLst>
              </a:tr>
              <a:tr h="0">
                <a:tc>
                  <a:txBody>
                    <a:bodyPr/>
                    <a:lstStyle/>
                    <a:p>
                      <a:pPr marL="0" marR="400050" algn="r">
                        <a:lnSpc>
                          <a:spcPct val="150000"/>
                        </a:lnSpc>
                        <a:buNone/>
                      </a:pPr>
                      <a:r>
                        <a:rPr lang="es-ES" sz="1100" b="1" dirty="0">
                          <a:effectLst/>
                          <a:latin typeface="Tahoma" panose="020B0604030504040204" pitchFamily="34" charset="0"/>
                          <a:ea typeface="Tahoma" panose="020B0604030504040204" pitchFamily="34" charset="0"/>
                          <a:cs typeface="Tahoma" panose="020B0604030504040204" pitchFamily="34" charset="0"/>
                        </a:rPr>
                        <a:t>Total</a:t>
                      </a:r>
                      <a:endParaRPr lang="en-US" sz="1100" b="1" i="1"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a:txBody>
                    <a:bodyPr/>
                    <a:lstStyle/>
                    <a:p>
                      <a:pPr marL="0" marR="400050" algn="ctr">
                        <a:lnSpc>
                          <a:spcPct val="150000"/>
                        </a:lnSpc>
                        <a:buNone/>
                      </a:pPr>
                      <a:r>
                        <a:rPr lang="es-ES" sz="1100" b="1" dirty="0">
                          <a:effectLst/>
                          <a:latin typeface="Tahoma" panose="020B0604030504040204" pitchFamily="34" charset="0"/>
                          <a:ea typeface="Tahoma" panose="020B0604030504040204" pitchFamily="34" charset="0"/>
                          <a:cs typeface="Tahoma" panose="020B0604030504040204" pitchFamily="34" charset="0"/>
                        </a:rPr>
                        <a:t> 4</a:t>
                      </a:r>
                      <a:endParaRPr lang="en-US" sz="1100" b="1" i="1" dirty="0">
                        <a:effectLst/>
                        <a:latin typeface="Tahoma" panose="020B0604030504040204" pitchFamily="34" charset="0"/>
                        <a:ea typeface="Tahoma" panose="020B0604030504040204" pitchFamily="34" charset="0"/>
                        <a:cs typeface="Tahoma" panose="020B0604030504040204" pitchFamily="34" charset="0"/>
                      </a:endParaRPr>
                    </a:p>
                  </a:txBody>
                  <a:tcPr marL="41739" marR="41739" marT="0" marB="0"/>
                </a:tc>
                <a:tc gridSpan="3">
                  <a:txBody>
                    <a:bodyPr/>
                    <a:lstStyle/>
                    <a:p>
                      <a:pPr marL="0" marR="400050" algn="ctr">
                        <a:lnSpc>
                          <a:spcPct val="150000"/>
                        </a:lnSpc>
                        <a:buNone/>
                      </a:pPr>
                      <a:r>
                        <a:rPr lang="es-ES" sz="1100" b="1" dirty="0">
                          <a:effectLst/>
                          <a:latin typeface="Tahoma" panose="020B0604030504040204" pitchFamily="34" charset="0"/>
                          <a:ea typeface="Tahoma" panose="020B0604030504040204" pitchFamily="34" charset="0"/>
                          <a:cs typeface="Tahoma" panose="020B0604030504040204" pitchFamily="34" charset="0"/>
                        </a:rPr>
                        <a:t> </a:t>
                      </a:r>
                    </a:p>
                    <a:p>
                      <a:pPr algn="ctr"/>
                      <a:r>
                        <a:rPr lang="es-ES" sz="1100" b="1" dirty="0">
                          <a:effectLst/>
                          <a:latin typeface="Tahoma" panose="020B0604030504040204" pitchFamily="34" charset="0"/>
                          <a:ea typeface="Tahoma" panose="020B0604030504040204" pitchFamily="34" charset="0"/>
                          <a:cs typeface="Tahoma" panose="020B0604030504040204" pitchFamily="34" charset="0"/>
                        </a:rPr>
                        <a:t> </a:t>
                      </a:r>
                      <a:endParaRPr lang="en-US" sz="1100" b="1" dirty="0">
                        <a:latin typeface="Tahoma" panose="020B0604030504040204" pitchFamily="34" charset="0"/>
                        <a:ea typeface="Tahoma" panose="020B0604030504040204" pitchFamily="34" charset="0"/>
                        <a:cs typeface="Tahoma" panose="020B0604030504040204" pitchFamily="34" charset="0"/>
                      </a:endParaRPr>
                    </a:p>
                  </a:txBody>
                  <a:tcPr marL="41739" marR="41739" marT="0" marB="0">
                    <a:solidFill>
                      <a:schemeClr val="tx1"/>
                    </a:solidFill>
                  </a:tcPr>
                </a:tc>
                <a:tc hMerge="1">
                  <a:txBody>
                    <a:bodyPr/>
                    <a:lstStyle/>
                    <a:p>
                      <a:endParaRPr dirty="0"/>
                    </a:p>
                  </a:txBody>
                  <a:tcPr marL="41739" marR="41739" marT="0" marB="0"/>
                </a:tc>
                <a:tc hMerge="1">
                  <a:txBody>
                    <a:bodyPr/>
                    <a:lstStyle/>
                    <a:p>
                      <a:endParaRPr lang="en-US"/>
                    </a:p>
                  </a:txBody>
                  <a:tcPr/>
                </a:tc>
                <a:tc>
                  <a:txBody>
                    <a:bodyPr/>
                    <a:lstStyle/>
                    <a:p>
                      <a:pPr algn="ctr"/>
                      <a:r>
                        <a:rPr lang="es-ES" sz="11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$79,040</a:t>
                      </a:r>
                      <a:endParaRPr lang="en-US" sz="11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marL="41739" marR="41739" marT="0" marB="0"/>
                </a:tc>
                <a:extLst>
                  <a:ext uri="{0D108BD9-81ED-4DB2-BD59-A6C34878D82A}">
                    <a16:rowId xmlns:a16="http://schemas.microsoft.com/office/drawing/2014/main" val="2227041677"/>
                  </a:ext>
                </a:extLst>
              </a:tr>
            </a:tbl>
          </a:graphicData>
        </a:graphic>
      </p:graphicFrame>
      <p:graphicFrame>
        <p:nvGraphicFramePr>
          <p:cNvPr id="13" name="Table 12">
            <a:extLst>
              <a:ext uri="{FF2B5EF4-FFF2-40B4-BE49-F238E27FC236}">
                <a16:creationId xmlns:a16="http://schemas.microsoft.com/office/drawing/2014/main" id="{08CC8288-078B-52A4-6280-997FDD85EEBE}"/>
              </a:ext>
            </a:extLst>
          </p:cNvPr>
          <p:cNvGraphicFramePr>
            <a:graphicFrameLocks noGrp="1"/>
          </p:cNvGraphicFramePr>
          <p:nvPr>
            <p:extLst>
              <p:ext uri="{D42A27DB-BD31-4B8C-83A1-F6EECF244321}">
                <p14:modId xmlns:p14="http://schemas.microsoft.com/office/powerpoint/2010/main" val="2613279958"/>
              </p:ext>
            </p:extLst>
          </p:nvPr>
        </p:nvGraphicFramePr>
        <p:xfrm>
          <a:off x="454152" y="4615934"/>
          <a:ext cx="3352800" cy="1647444"/>
        </p:xfrm>
        <a:graphic>
          <a:graphicData uri="http://schemas.openxmlformats.org/drawingml/2006/table">
            <a:tbl>
              <a:tblPr firstRow="1" firstCol="1" lastRow="1" lastCol="1" bandRow="1" bandCol="1">
                <a:tableStyleId>{0E3FDE45-AF77-4B5C-9715-49D594BDF05E}</a:tableStyleId>
              </a:tblPr>
              <a:tblGrid>
                <a:gridCol w="2212848">
                  <a:extLst>
                    <a:ext uri="{9D8B030D-6E8A-4147-A177-3AD203B41FA5}">
                      <a16:colId xmlns:a16="http://schemas.microsoft.com/office/drawing/2014/main" val="700092816"/>
                    </a:ext>
                  </a:extLst>
                </a:gridCol>
                <a:gridCol w="1139952">
                  <a:extLst>
                    <a:ext uri="{9D8B030D-6E8A-4147-A177-3AD203B41FA5}">
                      <a16:colId xmlns:a16="http://schemas.microsoft.com/office/drawing/2014/main" val="1550053715"/>
                    </a:ext>
                  </a:extLst>
                </a:gridCol>
              </a:tblGrid>
              <a:tr h="0">
                <a:tc>
                  <a:txBody>
                    <a:bodyPr/>
                    <a:lstStyle/>
                    <a:p>
                      <a:pPr marL="0" marR="400050">
                        <a:lnSpc>
                          <a:spcPct val="150000"/>
                        </a:lnSpc>
                        <a:buNone/>
                      </a:pPr>
                      <a:r>
                        <a:rPr lang="es-ES" sz="1000" dirty="0">
                          <a:solidFill>
                            <a:schemeClr val="tx1"/>
                          </a:solidFill>
                          <a:effectLst/>
                        </a:rPr>
                        <a:t>Seguro Social Federal</a:t>
                      </a:r>
                      <a:endParaRPr lang="en-US" sz="1100" i="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400050" algn="just">
                        <a:lnSpc>
                          <a:spcPct val="150000"/>
                        </a:lnSpc>
                        <a:buNone/>
                      </a:pPr>
                      <a:r>
                        <a:rPr lang="es-ES" sz="1000" dirty="0">
                          <a:solidFill>
                            <a:schemeClr val="tx1"/>
                          </a:solidFill>
                          <a:effectLst/>
                        </a:rPr>
                        <a:t>$6,046.56</a:t>
                      </a:r>
                      <a:endParaRPr lang="en-US" sz="1100" i="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90346863"/>
                  </a:ext>
                </a:extLst>
              </a:tr>
              <a:tr h="0">
                <a:tc>
                  <a:txBody>
                    <a:bodyPr/>
                    <a:lstStyle/>
                    <a:p>
                      <a:pPr marL="0" marR="400050">
                        <a:lnSpc>
                          <a:spcPct val="150000"/>
                        </a:lnSpc>
                        <a:buNone/>
                      </a:pPr>
                      <a:r>
                        <a:rPr lang="es-ES" sz="1000" dirty="0">
                          <a:solidFill>
                            <a:schemeClr val="tx1"/>
                          </a:solidFill>
                          <a:effectLst/>
                        </a:rPr>
                        <a:t>Seguro por Desempleo</a:t>
                      </a:r>
                      <a:endParaRPr lang="en-US" sz="1100" i="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400050" algn="just">
                        <a:lnSpc>
                          <a:spcPct val="150000"/>
                        </a:lnSpc>
                        <a:buNone/>
                      </a:pPr>
                      <a:r>
                        <a:rPr lang="es-ES" sz="1000" dirty="0">
                          <a:solidFill>
                            <a:schemeClr val="tx1"/>
                          </a:solidFill>
                          <a:effectLst/>
                        </a:rPr>
                        <a:t>$2,766.40</a:t>
                      </a:r>
                      <a:endParaRPr lang="en-US" sz="1100" i="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18771320"/>
                  </a:ext>
                </a:extLst>
              </a:tr>
              <a:tr h="0">
                <a:tc>
                  <a:txBody>
                    <a:bodyPr/>
                    <a:lstStyle/>
                    <a:p>
                      <a:pPr marL="0" marR="400050">
                        <a:lnSpc>
                          <a:spcPct val="150000"/>
                        </a:lnSpc>
                        <a:buNone/>
                      </a:pPr>
                      <a:r>
                        <a:rPr lang="es-ES" sz="1000">
                          <a:solidFill>
                            <a:schemeClr val="tx1"/>
                          </a:solidFill>
                          <a:effectLst/>
                        </a:rPr>
                        <a:t>SINOT</a:t>
                      </a:r>
                      <a:endParaRPr lang="en-US" sz="1100" i="1">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400050" algn="just">
                        <a:lnSpc>
                          <a:spcPct val="150000"/>
                        </a:lnSpc>
                        <a:buNone/>
                      </a:pPr>
                      <a:r>
                        <a:rPr lang="es-ES" sz="1000" dirty="0">
                          <a:solidFill>
                            <a:schemeClr val="tx1"/>
                          </a:solidFill>
                          <a:effectLst/>
                        </a:rPr>
                        <a:t>$n/a</a:t>
                      </a:r>
                      <a:endParaRPr lang="en-US" sz="1100" i="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21852789"/>
                  </a:ext>
                </a:extLst>
              </a:tr>
              <a:tr h="0">
                <a:tc>
                  <a:txBody>
                    <a:bodyPr/>
                    <a:lstStyle/>
                    <a:p>
                      <a:pPr marL="0" marR="400050">
                        <a:lnSpc>
                          <a:spcPct val="150000"/>
                        </a:lnSpc>
                        <a:buNone/>
                      </a:pPr>
                      <a:r>
                        <a:rPr lang="es-ES" sz="1000">
                          <a:solidFill>
                            <a:schemeClr val="tx1"/>
                          </a:solidFill>
                          <a:effectLst/>
                        </a:rPr>
                        <a:t>Seguro Social para Choferes</a:t>
                      </a:r>
                      <a:endParaRPr lang="en-US" sz="1100" i="1">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400050" algn="just">
                        <a:lnSpc>
                          <a:spcPct val="150000"/>
                        </a:lnSpc>
                        <a:buNone/>
                      </a:pPr>
                      <a:r>
                        <a:rPr lang="es-ES" sz="1000" dirty="0">
                          <a:solidFill>
                            <a:schemeClr val="tx1"/>
                          </a:solidFill>
                          <a:effectLst/>
                        </a:rPr>
                        <a:t>$n/a</a:t>
                      </a:r>
                      <a:endParaRPr lang="en-US" sz="1100" i="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47659251"/>
                  </a:ext>
                </a:extLst>
              </a:tr>
              <a:tr h="0">
                <a:tc>
                  <a:txBody>
                    <a:bodyPr/>
                    <a:lstStyle/>
                    <a:p>
                      <a:pPr marL="0" marR="400050" algn="just">
                        <a:lnSpc>
                          <a:spcPct val="150000"/>
                        </a:lnSpc>
                        <a:buNone/>
                      </a:pPr>
                      <a:r>
                        <a:rPr lang="es-ES" sz="1000">
                          <a:solidFill>
                            <a:schemeClr val="tx1"/>
                          </a:solidFill>
                          <a:effectLst/>
                        </a:rPr>
                        <a:t>Fondo del Seguro de Estado</a:t>
                      </a:r>
                      <a:endParaRPr lang="en-US" sz="1100" i="1">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400050" algn="just">
                        <a:lnSpc>
                          <a:spcPct val="150000"/>
                        </a:lnSpc>
                        <a:buNone/>
                      </a:pPr>
                      <a:r>
                        <a:rPr lang="es-ES" sz="1000" dirty="0">
                          <a:solidFill>
                            <a:schemeClr val="tx1"/>
                          </a:solidFill>
                          <a:effectLst/>
                        </a:rPr>
                        <a:t>$1,817.92</a:t>
                      </a:r>
                      <a:endParaRPr lang="en-US" sz="1100" i="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96945930"/>
                  </a:ext>
                </a:extLst>
              </a:tr>
              <a:tr h="0">
                <a:tc>
                  <a:txBody>
                    <a:bodyPr/>
                    <a:lstStyle/>
                    <a:p>
                      <a:pPr marL="0" marR="400050" algn="just">
                        <a:lnSpc>
                          <a:spcPct val="150000"/>
                        </a:lnSpc>
                        <a:buNone/>
                      </a:pPr>
                      <a:r>
                        <a:rPr lang="es-ES" sz="1000">
                          <a:solidFill>
                            <a:schemeClr val="tx1"/>
                          </a:solidFill>
                          <a:effectLst/>
                        </a:rPr>
                        <a:t>Contribuciones sobre Ingresos Retenidas</a:t>
                      </a:r>
                      <a:endParaRPr lang="en-US" sz="1100" i="1">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400050" algn="just">
                        <a:lnSpc>
                          <a:spcPct val="150000"/>
                        </a:lnSpc>
                        <a:buNone/>
                      </a:pPr>
                      <a:r>
                        <a:rPr lang="es-ES" sz="1000" dirty="0">
                          <a:solidFill>
                            <a:schemeClr val="tx1"/>
                          </a:solidFill>
                          <a:effectLst/>
                        </a:rPr>
                        <a:t>$0</a:t>
                      </a:r>
                      <a:endParaRPr lang="en-US" sz="1100" i="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87364848"/>
                  </a:ext>
                </a:extLst>
              </a:tr>
              <a:tr h="0">
                <a:tc>
                  <a:txBody>
                    <a:bodyPr/>
                    <a:lstStyle/>
                    <a:p>
                      <a:pPr marL="0" marR="400050" algn="just">
                        <a:lnSpc>
                          <a:spcPct val="150000"/>
                        </a:lnSpc>
                        <a:buNone/>
                      </a:pPr>
                      <a:r>
                        <a:rPr lang="es-ES" sz="1000">
                          <a:solidFill>
                            <a:schemeClr val="tx1"/>
                          </a:solidFill>
                          <a:effectLst/>
                        </a:rPr>
                        <a:t>Total de Obligaciones</a:t>
                      </a:r>
                      <a:endParaRPr lang="en-US" sz="1100" i="1">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400050" algn="just">
                        <a:lnSpc>
                          <a:spcPct val="150000"/>
                        </a:lnSpc>
                        <a:buNone/>
                      </a:pPr>
                      <a:r>
                        <a:rPr lang="es-ES" sz="1000" dirty="0">
                          <a:solidFill>
                            <a:srgbClr val="FF0000"/>
                          </a:solidFill>
                          <a:effectLst/>
                        </a:rPr>
                        <a:t>$10,630.88</a:t>
                      </a:r>
                      <a:endParaRPr lang="en-US" sz="1100" i="1"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85495869"/>
                  </a:ext>
                </a:extLst>
              </a:tr>
            </a:tbl>
          </a:graphicData>
        </a:graphic>
      </p:graphicFrame>
      <p:sp>
        <p:nvSpPr>
          <p:cNvPr id="14" name="Rectangle 4">
            <a:extLst>
              <a:ext uri="{FF2B5EF4-FFF2-40B4-BE49-F238E27FC236}">
                <a16:creationId xmlns:a16="http://schemas.microsoft.com/office/drawing/2014/main" id="{7BD39B9E-C362-D86F-E4DA-504D64663EC4}"/>
              </a:ext>
            </a:extLst>
          </p:cNvPr>
          <p:cNvSpPr>
            <a:spLocks noChangeArrowheads="1"/>
          </p:cNvSpPr>
          <p:nvPr/>
        </p:nvSpPr>
        <p:spPr bwMode="auto">
          <a:xfrm>
            <a:off x="457200" y="4431268"/>
            <a:ext cx="3429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900" b="1"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Obligaciones de Pago (Mantenimiento </a:t>
            </a:r>
            <a:r>
              <a:rPr lang="es-ES" altLang="en-US" sz="900" b="1" dirty="0">
                <a:latin typeface="Tahoma" panose="020B0604030504040204" pitchFamily="34" charset="0"/>
                <a:ea typeface="Times New Roman" panose="02020603050405020304" pitchFamily="18" charset="0"/>
                <a:cs typeface="Tahoma" panose="020B0604030504040204" pitchFamily="34" charset="0"/>
              </a:rPr>
              <a:t>de </a:t>
            </a:r>
            <a:r>
              <a:rPr kumimoji="0" lang="es-ES" altLang="en-US" sz="900" b="1"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Empleos):</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Arial" panose="020B0604020202020204" pitchFamily="34" charset="0"/>
            </a:endParaRPr>
          </a:p>
        </p:txBody>
      </p:sp>
      <p:graphicFrame>
        <p:nvGraphicFramePr>
          <p:cNvPr id="15" name="Table 14">
            <a:extLst>
              <a:ext uri="{FF2B5EF4-FFF2-40B4-BE49-F238E27FC236}">
                <a16:creationId xmlns:a16="http://schemas.microsoft.com/office/drawing/2014/main" id="{AE3AA79C-DE34-4F2E-6D45-5F2AC07FEF6F}"/>
              </a:ext>
            </a:extLst>
          </p:cNvPr>
          <p:cNvGraphicFramePr>
            <a:graphicFrameLocks noGrp="1"/>
          </p:cNvGraphicFramePr>
          <p:nvPr>
            <p:extLst>
              <p:ext uri="{D42A27DB-BD31-4B8C-83A1-F6EECF244321}">
                <p14:modId xmlns:p14="http://schemas.microsoft.com/office/powerpoint/2010/main" val="720736354"/>
              </p:ext>
            </p:extLst>
          </p:nvPr>
        </p:nvGraphicFramePr>
        <p:xfrm>
          <a:off x="4366260" y="4325178"/>
          <a:ext cx="3848100" cy="2031492"/>
        </p:xfrm>
        <a:graphic>
          <a:graphicData uri="http://schemas.openxmlformats.org/drawingml/2006/table">
            <a:tbl>
              <a:tblPr firstRow="1" firstCol="1" bandRow="1">
                <a:tableStyleId>{5C22544A-7EE6-4342-B048-85BDC9FD1C3A}</a:tableStyleId>
              </a:tblPr>
              <a:tblGrid>
                <a:gridCol w="3848100">
                  <a:extLst>
                    <a:ext uri="{9D8B030D-6E8A-4147-A177-3AD203B41FA5}">
                      <a16:colId xmlns:a16="http://schemas.microsoft.com/office/drawing/2014/main" val="1929369068"/>
                    </a:ext>
                  </a:extLst>
                </a:gridCol>
              </a:tblGrid>
              <a:tr h="1946082">
                <a:tc>
                  <a:txBody>
                    <a:bodyPr/>
                    <a:lstStyle/>
                    <a:p>
                      <a:pPr marL="0" marR="400050" algn="just">
                        <a:lnSpc>
                          <a:spcPct val="150000"/>
                        </a:lnSpc>
                        <a:buNone/>
                        <a:tabLst>
                          <a:tab pos="571500" algn="l"/>
                        </a:tabLst>
                      </a:pPr>
                      <a:r>
                        <a:rPr lang="es-ES" sz="1000" dirty="0">
                          <a:solidFill>
                            <a:schemeClr val="tx1"/>
                          </a:solidFill>
                          <a:effectLst/>
                        </a:rPr>
                        <a:t>Importante:</a:t>
                      </a:r>
                      <a:endParaRPr lang="en-US" sz="1000" dirty="0">
                        <a:solidFill>
                          <a:schemeClr val="tx1"/>
                        </a:solidFill>
                        <a:effectLst/>
                      </a:endParaRPr>
                    </a:p>
                    <a:p>
                      <a:pPr marL="0" marR="400050" algn="just">
                        <a:lnSpc>
                          <a:spcPct val="150000"/>
                        </a:lnSpc>
                        <a:buNone/>
                        <a:tabLst>
                          <a:tab pos="571500" algn="l"/>
                        </a:tabLst>
                      </a:pPr>
                      <a:r>
                        <a:rPr lang="es-ES" sz="1000" dirty="0">
                          <a:solidFill>
                            <a:schemeClr val="tx1"/>
                          </a:solidFill>
                          <a:effectLst/>
                        </a:rPr>
                        <a:t> </a:t>
                      </a:r>
                      <a:r>
                        <a:rPr lang="es-ES_tradnl" sz="1000" dirty="0">
                          <a:solidFill>
                            <a:schemeClr val="tx1"/>
                          </a:solidFill>
                          <a:effectLst/>
                        </a:rPr>
                        <a:t>La entidad vendrá obligada a sufragar de sus propios fondos todas las obligaciones de pago, incluyendo pero sin limitarse, a las aquí presentadas. Estará obligado a remitirlas y pagarlas a tiempo a la agencia correspondiente.</a:t>
                      </a:r>
                      <a:endParaRPr lang="en-US" sz="1000" dirty="0">
                        <a:solidFill>
                          <a:schemeClr val="tx1"/>
                        </a:solidFill>
                        <a:effectLst/>
                      </a:endParaRPr>
                    </a:p>
                    <a:p>
                      <a:pPr marL="0" marR="400050" algn="just">
                        <a:lnSpc>
                          <a:spcPct val="150000"/>
                        </a:lnSpc>
                        <a:buNone/>
                        <a:tabLst>
                          <a:tab pos="571500" algn="l"/>
                        </a:tabLst>
                      </a:pPr>
                      <a:r>
                        <a:rPr lang="es-ES" sz="1000" dirty="0">
                          <a:solidFill>
                            <a:schemeClr val="tx1"/>
                          </a:solidFill>
                          <a:effectLst/>
                        </a:rPr>
                        <a:t> </a:t>
                      </a:r>
                      <a:endParaRPr lang="en-US" sz="1000" dirty="0">
                        <a:solidFill>
                          <a:schemeClr val="tx1"/>
                        </a:solidFill>
                        <a:effectLst/>
                      </a:endParaRPr>
                    </a:p>
                    <a:p>
                      <a:pPr marL="0" marR="400050" algn="just">
                        <a:lnSpc>
                          <a:spcPct val="150000"/>
                        </a:lnSpc>
                        <a:buNone/>
                        <a:tabLst>
                          <a:tab pos="571500" algn="l"/>
                        </a:tabLst>
                      </a:pPr>
                      <a:r>
                        <a:rPr lang="es-ES" sz="1000" dirty="0">
                          <a:solidFill>
                            <a:schemeClr val="tx1"/>
                          </a:solidFill>
                          <a:effectLst/>
                        </a:rPr>
                        <a:t>Si el empleado lleva cesanteado seis meses o menos  y el patrono lo contrata para el mismo puesto que ocupaba, se considera puesto de mantenimiento. </a:t>
                      </a:r>
                      <a:endParaRPr lang="en-US" sz="1000" i="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920719924"/>
                  </a:ext>
                </a:extLst>
              </a:tr>
            </a:tbl>
          </a:graphicData>
        </a:graphic>
      </p:graphicFrame>
    </p:spTree>
    <p:extLst>
      <p:ext uri="{BB962C8B-B14F-4D97-AF65-F5344CB8AC3E}">
        <p14:creationId xmlns:p14="http://schemas.microsoft.com/office/powerpoint/2010/main" val="3433129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94796-60D6-0295-0D70-2D05E6C3E84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B3F89F6-A1BC-96C6-7053-B4CF2652F34C}"/>
              </a:ext>
            </a:extLst>
          </p:cNvPr>
          <p:cNvSpPr/>
          <p:nvPr/>
        </p:nvSpPr>
        <p:spPr>
          <a:xfrm>
            <a:off x="609600" y="371100"/>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56B1AE3-B1BC-A5D4-2291-0BBFC1A7AC80}"/>
              </a:ext>
            </a:extLst>
          </p:cNvPr>
          <p:cNvSpPr>
            <a:spLocks noGrp="1"/>
          </p:cNvSpPr>
          <p:nvPr>
            <p:ph idx="1"/>
          </p:nvPr>
        </p:nvSpPr>
        <p:spPr>
          <a:xfrm>
            <a:off x="762000" y="228600"/>
            <a:ext cx="7239000" cy="990600"/>
          </a:xfrm>
        </p:spPr>
        <p:txBody>
          <a:bodyPr anchor="ctr">
            <a:normAutofit/>
          </a:bodyPr>
          <a:lstStyle/>
          <a:p>
            <a:pPr marL="0" indent="0" algn="ctr">
              <a:buNone/>
            </a:pPr>
            <a:r>
              <a:rPr lang="en-US" sz="3600" b="1" dirty="0">
                <a:effectLst>
                  <a:outerShdw blurRad="38100" dist="38100" dir="2700000" algn="tl">
                    <a:srgbClr val="000000">
                      <a:alpha val="43137"/>
                    </a:srgbClr>
                  </a:outerShdw>
                </a:effectLst>
              </a:rPr>
              <a:t>X. </a:t>
            </a:r>
            <a:r>
              <a:rPr lang="en-US" sz="3600" b="1" dirty="0" err="1">
                <a:effectLst>
                  <a:outerShdw blurRad="38100" dist="38100" dir="2700000" algn="tl">
                    <a:srgbClr val="000000">
                      <a:alpha val="43137"/>
                    </a:srgbClr>
                  </a:outerShdw>
                </a:effectLst>
              </a:rPr>
              <a:t>Resumen</a:t>
            </a:r>
            <a:r>
              <a:rPr lang="en-US" sz="3600" b="1" dirty="0">
                <a:effectLst>
                  <a:outerShdw blurRad="38100" dist="38100" dir="2700000" algn="tl">
                    <a:srgbClr val="000000">
                      <a:alpha val="43137"/>
                    </a:srgbClr>
                  </a:outerShdw>
                </a:effectLst>
              </a:rPr>
              <a:t> </a:t>
            </a:r>
            <a:r>
              <a:rPr lang="en-US" sz="3600" b="1" dirty="0" err="1">
                <a:effectLst>
                  <a:outerShdw blurRad="38100" dist="38100" dir="2700000" algn="tl">
                    <a:srgbClr val="000000">
                      <a:alpha val="43137"/>
                    </a:srgbClr>
                  </a:outerShdw>
                </a:effectLst>
              </a:rPr>
              <a:t>presupuesto</a:t>
            </a:r>
            <a:r>
              <a:rPr lang="en-US" sz="3600" b="1" dirty="0">
                <a:effectLst>
                  <a:outerShdw blurRad="38100" dist="38100" dir="2700000" algn="tl">
                    <a:srgbClr val="000000">
                      <a:alpha val="43137"/>
                    </a:srgbClr>
                  </a:outerShdw>
                </a:effectLst>
              </a:rPr>
              <a:t> </a:t>
            </a:r>
            <a:r>
              <a:rPr lang="en-US" sz="3600" b="1" dirty="0" err="1">
                <a:effectLst>
                  <a:outerShdw blurRad="38100" dist="38100" dir="2700000" algn="tl">
                    <a:srgbClr val="000000">
                      <a:alpha val="43137"/>
                    </a:srgbClr>
                  </a:outerShdw>
                </a:effectLst>
              </a:rPr>
              <a:t>solicitado</a:t>
            </a:r>
            <a:endParaRPr lang="es-ES_tradnl" sz="3600" b="1" dirty="0">
              <a:effectLst>
                <a:outerShdw blurRad="38100" dist="38100" dir="2700000" algn="tl">
                  <a:srgbClr val="000000">
                    <a:alpha val="43137"/>
                  </a:srgbClr>
                </a:outerShdw>
              </a:effectLst>
            </a:endParaRPr>
          </a:p>
        </p:txBody>
      </p:sp>
      <p:sp>
        <p:nvSpPr>
          <p:cNvPr id="9" name="Rectangle 1">
            <a:extLst>
              <a:ext uri="{FF2B5EF4-FFF2-40B4-BE49-F238E27FC236}">
                <a16:creationId xmlns:a16="http://schemas.microsoft.com/office/drawing/2014/main" id="{2CBDE961-CD90-ED4B-4A1E-B9B9B4C65184}"/>
              </a:ext>
            </a:extLst>
          </p:cNvPr>
          <p:cNvSpPr>
            <a:spLocks noChangeArrowheads="1"/>
          </p:cNvSpPr>
          <p:nvPr/>
        </p:nvSpPr>
        <p:spPr bwMode="auto">
          <a:xfrm>
            <a:off x="762000" y="1947503"/>
            <a:ext cx="666881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1500" algn="l"/>
              </a:tabLst>
              <a:defRPr>
                <a:solidFill>
                  <a:schemeClr val="tx1"/>
                </a:solidFill>
                <a:latin typeface="Arial" panose="020B0604020202020204" pitchFamily="34" charset="0"/>
              </a:defRPr>
            </a:lvl1pPr>
            <a:lvl2pPr eaLnBrk="0" fontAlgn="base" hangingPunct="0">
              <a:spcBef>
                <a:spcPct val="0"/>
              </a:spcBef>
              <a:spcAft>
                <a:spcPct val="0"/>
              </a:spcAft>
              <a:tabLst>
                <a:tab pos="571500" algn="l"/>
              </a:tabLst>
              <a:defRPr>
                <a:solidFill>
                  <a:schemeClr val="tx1"/>
                </a:solidFill>
                <a:latin typeface="Arial" panose="020B0604020202020204" pitchFamily="34" charset="0"/>
              </a:defRPr>
            </a:lvl2pPr>
            <a:lvl3pPr eaLnBrk="0" fontAlgn="base" hangingPunct="0">
              <a:spcBef>
                <a:spcPct val="0"/>
              </a:spcBef>
              <a:spcAft>
                <a:spcPct val="0"/>
              </a:spcAft>
              <a:tabLst>
                <a:tab pos="571500" algn="l"/>
              </a:tabLst>
              <a:defRPr>
                <a:solidFill>
                  <a:schemeClr val="tx1"/>
                </a:solidFill>
                <a:latin typeface="Arial" panose="020B0604020202020204" pitchFamily="34" charset="0"/>
              </a:defRPr>
            </a:lvl3pPr>
            <a:lvl4pPr eaLnBrk="0" fontAlgn="base" hangingPunct="0">
              <a:spcBef>
                <a:spcPct val="0"/>
              </a:spcBef>
              <a:spcAft>
                <a:spcPct val="0"/>
              </a:spcAft>
              <a:tabLst>
                <a:tab pos="571500" algn="l"/>
              </a:tabLst>
              <a:defRPr>
                <a:solidFill>
                  <a:schemeClr val="tx1"/>
                </a:solidFill>
                <a:latin typeface="Arial" panose="020B0604020202020204" pitchFamily="34" charset="0"/>
              </a:defRPr>
            </a:lvl4pPr>
            <a:lvl5pPr eaLnBrk="0" fontAlgn="base" hangingPunct="0">
              <a:spcBef>
                <a:spcPct val="0"/>
              </a:spcBef>
              <a:spcAft>
                <a:spcPct val="0"/>
              </a:spcAft>
              <a:tabLst>
                <a:tab pos="571500" algn="l"/>
              </a:tabLst>
              <a:defRPr>
                <a:solidFill>
                  <a:schemeClr val="tx1"/>
                </a:solidFill>
                <a:latin typeface="Arial" panose="020B0604020202020204" pitchFamily="34" charset="0"/>
              </a:defRPr>
            </a:lvl5pPr>
            <a:lvl6pPr eaLnBrk="0" fontAlgn="base" hangingPunct="0">
              <a:spcBef>
                <a:spcPct val="0"/>
              </a:spcBef>
              <a:spcAft>
                <a:spcPct val="0"/>
              </a:spcAft>
              <a:tabLst>
                <a:tab pos="571500" algn="l"/>
              </a:tabLst>
              <a:defRPr>
                <a:solidFill>
                  <a:schemeClr val="tx1"/>
                </a:solidFill>
                <a:latin typeface="Arial" panose="020B0604020202020204" pitchFamily="34" charset="0"/>
              </a:defRPr>
            </a:lvl6pPr>
            <a:lvl7pPr eaLnBrk="0" fontAlgn="base" hangingPunct="0">
              <a:spcBef>
                <a:spcPct val="0"/>
              </a:spcBef>
              <a:spcAft>
                <a:spcPct val="0"/>
              </a:spcAft>
              <a:tabLst>
                <a:tab pos="571500" algn="l"/>
              </a:tabLst>
              <a:defRPr>
                <a:solidFill>
                  <a:schemeClr val="tx1"/>
                </a:solidFill>
                <a:latin typeface="Arial" panose="020B0604020202020204" pitchFamily="34" charset="0"/>
              </a:defRPr>
            </a:lvl7pPr>
            <a:lvl8pPr eaLnBrk="0" fontAlgn="base" hangingPunct="0">
              <a:spcBef>
                <a:spcPct val="0"/>
              </a:spcBef>
              <a:spcAft>
                <a:spcPct val="0"/>
              </a:spcAft>
              <a:tabLst>
                <a:tab pos="571500" algn="l"/>
              </a:tabLst>
              <a:defRPr>
                <a:solidFill>
                  <a:schemeClr val="tx1"/>
                </a:solidFill>
                <a:latin typeface="Arial" panose="020B0604020202020204" pitchFamily="34" charset="0"/>
              </a:defRPr>
            </a:lvl8pPr>
            <a:lvl9pPr eaLnBrk="0" fontAlgn="base" hangingPunct="0">
              <a:spcBef>
                <a:spcPct val="0"/>
              </a:spcBef>
              <a:spcAft>
                <a:spcPct val="0"/>
              </a:spcAft>
              <a:tabLst>
                <a:tab pos="5715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0" algn="l"/>
              </a:tabLst>
            </a:pPr>
            <a:r>
              <a:rPr kumimoji="0" lang="es-ES" altLang="en-US" sz="10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Transfiera los totales del presupuesto solicitado en las Tablas de Creación y Mantenimiento de empleos.</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pPr>
            <a:r>
              <a:rPr kumimoji="0" lang="es-ES" altLang="en-US" sz="1000" b="1"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Incentivo Total Solicitado: (Suma de total a y total b):</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pPr>
            <a:endParaRPr kumimoji="0" lang="es-E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pPr>
            <a:endParaRPr lang="es-ES" altLang="en-US" sz="1000" dirty="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pPr>
            <a:endParaRPr kumimoji="0" lang="es-E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pPr>
            <a:r>
              <a:rPr kumimoji="0" lang="es-E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0" name="Table 9">
            <a:extLst>
              <a:ext uri="{FF2B5EF4-FFF2-40B4-BE49-F238E27FC236}">
                <a16:creationId xmlns:a16="http://schemas.microsoft.com/office/drawing/2014/main" id="{8BA42A6B-F9BC-FEED-6168-C8AF030385AA}"/>
              </a:ext>
            </a:extLst>
          </p:cNvPr>
          <p:cNvGraphicFramePr>
            <a:graphicFrameLocks noGrp="1"/>
          </p:cNvGraphicFramePr>
          <p:nvPr>
            <p:extLst>
              <p:ext uri="{D42A27DB-BD31-4B8C-83A1-F6EECF244321}">
                <p14:modId xmlns:p14="http://schemas.microsoft.com/office/powerpoint/2010/main" val="753972669"/>
              </p:ext>
            </p:extLst>
          </p:nvPr>
        </p:nvGraphicFramePr>
        <p:xfrm>
          <a:off x="771144" y="2815779"/>
          <a:ext cx="6229350" cy="608076"/>
        </p:xfrm>
        <a:graphic>
          <a:graphicData uri="http://schemas.openxmlformats.org/drawingml/2006/table">
            <a:tbl>
              <a:tblPr firstRow="1" firstCol="1" lastRow="1" lastCol="1" bandRow="1" bandCol="1">
                <a:tableStyleId>{0E3FDE45-AF77-4B5C-9715-49D594BDF05E}</a:tableStyleId>
              </a:tblPr>
              <a:tblGrid>
                <a:gridCol w="3829050">
                  <a:extLst>
                    <a:ext uri="{9D8B030D-6E8A-4147-A177-3AD203B41FA5}">
                      <a16:colId xmlns:a16="http://schemas.microsoft.com/office/drawing/2014/main" val="2877372232"/>
                    </a:ext>
                  </a:extLst>
                </a:gridCol>
                <a:gridCol w="2400300">
                  <a:extLst>
                    <a:ext uri="{9D8B030D-6E8A-4147-A177-3AD203B41FA5}">
                      <a16:colId xmlns:a16="http://schemas.microsoft.com/office/drawing/2014/main" val="2787221386"/>
                    </a:ext>
                  </a:extLst>
                </a:gridCol>
              </a:tblGrid>
              <a:tr h="0">
                <a:tc>
                  <a:txBody>
                    <a:bodyPr/>
                    <a:lstStyle/>
                    <a:p>
                      <a:pPr marL="0" marR="400050">
                        <a:lnSpc>
                          <a:spcPct val="150000"/>
                        </a:lnSpc>
                        <a:buNone/>
                      </a:pPr>
                      <a:r>
                        <a:rPr lang="es-ES" sz="1000" dirty="0">
                          <a:solidFill>
                            <a:schemeClr val="tx1"/>
                          </a:solidFill>
                          <a:effectLst/>
                        </a:rPr>
                        <a:t>Total de salarios para crear nuevos empleos:</a:t>
                      </a:r>
                      <a:endParaRPr lang="en-US" sz="1100" i="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400050" algn="just">
                        <a:lnSpc>
                          <a:spcPct val="150000"/>
                        </a:lnSpc>
                        <a:buNone/>
                      </a:pPr>
                      <a:r>
                        <a:rPr lang="es-ES" sz="1000" dirty="0">
                          <a:solidFill>
                            <a:schemeClr val="tx1"/>
                          </a:solidFill>
                          <a:effectLst/>
                        </a:rPr>
                        <a:t>$151,200</a:t>
                      </a:r>
                      <a:endParaRPr lang="en-US" sz="1100" i="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07287501"/>
                  </a:ext>
                </a:extLst>
              </a:tr>
              <a:tr h="0">
                <a:tc>
                  <a:txBody>
                    <a:bodyPr/>
                    <a:lstStyle/>
                    <a:p>
                      <a:pPr marL="0" marR="400050" algn="just">
                        <a:lnSpc>
                          <a:spcPct val="150000"/>
                        </a:lnSpc>
                        <a:buNone/>
                      </a:pPr>
                      <a:r>
                        <a:rPr lang="es-ES" sz="1000">
                          <a:solidFill>
                            <a:schemeClr val="tx1"/>
                          </a:solidFill>
                          <a:effectLst/>
                        </a:rPr>
                        <a:t>Total de beneficios marginales para nuevos empleos:</a:t>
                      </a:r>
                      <a:endParaRPr lang="en-US" sz="1100" i="1">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400050" algn="just">
                        <a:lnSpc>
                          <a:spcPct val="150000"/>
                        </a:lnSpc>
                        <a:buNone/>
                      </a:pPr>
                      <a:r>
                        <a:rPr lang="es-ES" sz="1000" dirty="0">
                          <a:solidFill>
                            <a:schemeClr val="tx1"/>
                          </a:solidFill>
                          <a:effectLst/>
                        </a:rPr>
                        <a:t>$31,123</a:t>
                      </a:r>
                      <a:endParaRPr lang="en-US" sz="1100" i="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04270972"/>
                  </a:ext>
                </a:extLst>
              </a:tr>
              <a:tr h="0">
                <a:tc>
                  <a:txBody>
                    <a:bodyPr/>
                    <a:lstStyle/>
                    <a:p>
                      <a:pPr marL="342900" marR="400050" lvl="0" indent="-342900" algn="r">
                        <a:lnSpc>
                          <a:spcPct val="150000"/>
                        </a:lnSpc>
                        <a:buFont typeface="+mj-lt"/>
                        <a:buAutoNum type="alphaLcParenR"/>
                      </a:pPr>
                      <a:r>
                        <a:rPr lang="es-ES" sz="1000">
                          <a:solidFill>
                            <a:schemeClr val="tx1"/>
                          </a:solidFill>
                          <a:effectLst/>
                        </a:rPr>
                        <a:t>Total de Incentivo solicitado para creación:</a:t>
                      </a:r>
                      <a:endParaRPr lang="en-US" sz="1100" i="1">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400050" algn="just">
                        <a:lnSpc>
                          <a:spcPct val="150000"/>
                        </a:lnSpc>
                        <a:buNone/>
                      </a:pPr>
                      <a:r>
                        <a:rPr lang="es-ES" sz="1000" dirty="0">
                          <a:solidFill>
                            <a:srgbClr val="FF0000"/>
                          </a:solidFill>
                          <a:effectLst/>
                        </a:rPr>
                        <a:t>$182,323</a:t>
                      </a:r>
                      <a:endParaRPr lang="en-US" sz="1100" i="1"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15996711"/>
                  </a:ext>
                </a:extLst>
              </a:tr>
            </a:tbl>
          </a:graphicData>
        </a:graphic>
      </p:graphicFrame>
      <p:graphicFrame>
        <p:nvGraphicFramePr>
          <p:cNvPr id="11" name="Table 10">
            <a:extLst>
              <a:ext uri="{FF2B5EF4-FFF2-40B4-BE49-F238E27FC236}">
                <a16:creationId xmlns:a16="http://schemas.microsoft.com/office/drawing/2014/main" id="{8102C3BB-616B-6616-08EE-6E41C4F75D91}"/>
              </a:ext>
            </a:extLst>
          </p:cNvPr>
          <p:cNvGraphicFramePr>
            <a:graphicFrameLocks noGrp="1"/>
          </p:cNvGraphicFramePr>
          <p:nvPr>
            <p:extLst>
              <p:ext uri="{D42A27DB-BD31-4B8C-83A1-F6EECF244321}">
                <p14:modId xmlns:p14="http://schemas.microsoft.com/office/powerpoint/2010/main" val="4012493606"/>
              </p:ext>
            </p:extLst>
          </p:nvPr>
        </p:nvGraphicFramePr>
        <p:xfrm>
          <a:off x="762000" y="3691469"/>
          <a:ext cx="6229350" cy="836676"/>
        </p:xfrm>
        <a:graphic>
          <a:graphicData uri="http://schemas.openxmlformats.org/drawingml/2006/table">
            <a:tbl>
              <a:tblPr firstRow="1" firstCol="1" lastRow="1" lastCol="1" bandRow="1" bandCol="1">
                <a:tableStyleId>{0E3FDE45-AF77-4B5C-9715-49D594BDF05E}</a:tableStyleId>
              </a:tblPr>
              <a:tblGrid>
                <a:gridCol w="3886200">
                  <a:extLst>
                    <a:ext uri="{9D8B030D-6E8A-4147-A177-3AD203B41FA5}">
                      <a16:colId xmlns:a16="http://schemas.microsoft.com/office/drawing/2014/main" val="3783556150"/>
                    </a:ext>
                  </a:extLst>
                </a:gridCol>
                <a:gridCol w="2343150">
                  <a:extLst>
                    <a:ext uri="{9D8B030D-6E8A-4147-A177-3AD203B41FA5}">
                      <a16:colId xmlns:a16="http://schemas.microsoft.com/office/drawing/2014/main" val="1859171544"/>
                    </a:ext>
                  </a:extLst>
                </a:gridCol>
              </a:tblGrid>
              <a:tr h="0">
                <a:tc>
                  <a:txBody>
                    <a:bodyPr/>
                    <a:lstStyle/>
                    <a:p>
                      <a:pPr marL="0" marR="400050">
                        <a:lnSpc>
                          <a:spcPct val="150000"/>
                        </a:lnSpc>
                        <a:buNone/>
                      </a:pPr>
                      <a:r>
                        <a:rPr lang="es-ES" sz="1000" dirty="0">
                          <a:solidFill>
                            <a:schemeClr val="tx1"/>
                          </a:solidFill>
                          <a:effectLst/>
                        </a:rPr>
                        <a:t>Total de salarios para mantenimiento de empleos actuales:</a:t>
                      </a:r>
                      <a:endParaRPr lang="en-US" sz="1100" i="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400050" algn="just">
                        <a:lnSpc>
                          <a:spcPct val="150000"/>
                        </a:lnSpc>
                        <a:buNone/>
                      </a:pPr>
                      <a:r>
                        <a:rPr lang="es-ES" sz="1000" dirty="0">
                          <a:solidFill>
                            <a:schemeClr val="tx1"/>
                          </a:solidFill>
                          <a:effectLst/>
                        </a:rPr>
                        <a:t>$79,040</a:t>
                      </a:r>
                      <a:endParaRPr lang="en-US" sz="1100" i="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92555055"/>
                  </a:ext>
                </a:extLst>
              </a:tr>
              <a:tr h="0">
                <a:tc>
                  <a:txBody>
                    <a:bodyPr/>
                    <a:lstStyle/>
                    <a:p>
                      <a:pPr marL="0" marR="400050" algn="just">
                        <a:lnSpc>
                          <a:spcPct val="150000"/>
                        </a:lnSpc>
                        <a:buNone/>
                      </a:pPr>
                      <a:r>
                        <a:rPr lang="es-ES" sz="1000">
                          <a:solidFill>
                            <a:schemeClr val="tx1"/>
                          </a:solidFill>
                          <a:effectLst/>
                        </a:rPr>
                        <a:t>Total de beneficios marginales para mantenimiento de empleos:</a:t>
                      </a:r>
                      <a:endParaRPr lang="en-US" sz="1100" i="1">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400050" algn="just">
                        <a:lnSpc>
                          <a:spcPct val="150000"/>
                        </a:lnSpc>
                        <a:buNone/>
                      </a:pPr>
                      <a:r>
                        <a:rPr lang="es-ES" sz="1000" dirty="0">
                          <a:solidFill>
                            <a:schemeClr val="tx1"/>
                          </a:solidFill>
                          <a:effectLst/>
                        </a:rPr>
                        <a:t>$10,630.88</a:t>
                      </a:r>
                      <a:endParaRPr lang="en-US" sz="1100" i="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26586330"/>
                  </a:ext>
                </a:extLst>
              </a:tr>
              <a:tr h="0">
                <a:tc>
                  <a:txBody>
                    <a:bodyPr/>
                    <a:lstStyle/>
                    <a:p>
                      <a:pPr marL="342900" marR="400050" lvl="0" indent="-342900" algn="r">
                        <a:lnSpc>
                          <a:spcPct val="150000"/>
                        </a:lnSpc>
                        <a:buFont typeface="+mj-lt"/>
                        <a:buAutoNum type="alphaLcParenR"/>
                      </a:pPr>
                      <a:r>
                        <a:rPr lang="es-ES" sz="1000">
                          <a:solidFill>
                            <a:schemeClr val="tx1"/>
                          </a:solidFill>
                          <a:effectLst/>
                        </a:rPr>
                        <a:t>Total de Incentivo solicitado para mantenimiento:</a:t>
                      </a:r>
                      <a:endParaRPr lang="en-US" sz="1100" i="1">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400050" algn="just">
                        <a:lnSpc>
                          <a:spcPct val="150000"/>
                        </a:lnSpc>
                        <a:buNone/>
                      </a:pPr>
                      <a:r>
                        <a:rPr lang="es-ES" sz="1000" dirty="0">
                          <a:solidFill>
                            <a:srgbClr val="FF0000"/>
                          </a:solidFill>
                          <a:effectLst/>
                        </a:rPr>
                        <a:t>$89,670.88</a:t>
                      </a:r>
                      <a:endParaRPr lang="en-US" sz="1100" i="1"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88387636"/>
                  </a:ext>
                </a:extLst>
              </a:tr>
            </a:tbl>
          </a:graphicData>
        </a:graphic>
      </p:graphicFrame>
      <p:sp>
        <p:nvSpPr>
          <p:cNvPr id="16" name="TextBox 15">
            <a:extLst>
              <a:ext uri="{FF2B5EF4-FFF2-40B4-BE49-F238E27FC236}">
                <a16:creationId xmlns:a16="http://schemas.microsoft.com/office/drawing/2014/main" id="{EF2EDA0B-16D5-FD24-A5A1-BFB2B7EED5C6}"/>
              </a:ext>
            </a:extLst>
          </p:cNvPr>
          <p:cNvSpPr txBox="1"/>
          <p:nvPr/>
        </p:nvSpPr>
        <p:spPr>
          <a:xfrm>
            <a:off x="457200" y="4648200"/>
            <a:ext cx="5029200" cy="291811"/>
          </a:xfrm>
          <a:prstGeom prst="rect">
            <a:avLst/>
          </a:prstGeom>
          <a:noFill/>
        </p:spPr>
        <p:txBody>
          <a:bodyPr wrap="square">
            <a:spAutoFit/>
          </a:bodyPr>
          <a:lstStyle/>
          <a:p>
            <a:pPr marL="228600" marR="400050">
              <a:lnSpc>
                <a:spcPct val="150000"/>
              </a:lnSpc>
              <a:tabLst>
                <a:tab pos="571500" algn="l"/>
              </a:tabLst>
            </a:pPr>
            <a:r>
              <a:rPr lang="es-ES" sz="1000" b="1" i="0" dirty="0">
                <a:effectLst/>
                <a:latin typeface="Tahoma" panose="020B0604030504040204" pitchFamily="34" charset="0"/>
                <a:ea typeface="Times New Roman" panose="02020603050405020304" pitchFamily="18" charset="0"/>
                <a:cs typeface="Times New Roman" panose="02020603050405020304" pitchFamily="18" charset="0"/>
              </a:rPr>
              <a:t>Incentivo Total Solicitado: (Suma de total IX. A y total IX. B):</a:t>
            </a:r>
            <a:endParaRPr lang="en-US" sz="1000" i="1" dirty="0">
              <a:effectLst/>
              <a:latin typeface="Tahoma" panose="020B0604030504040204" pitchFamily="34" charset="0"/>
              <a:ea typeface="Times New Roman" panose="02020603050405020304" pitchFamily="18" charset="0"/>
              <a:cs typeface="Times New Roman" panose="02020603050405020304" pitchFamily="18" charset="0"/>
            </a:endParaRPr>
          </a:p>
        </p:txBody>
      </p:sp>
      <p:graphicFrame>
        <p:nvGraphicFramePr>
          <p:cNvPr id="17" name="Table 16">
            <a:extLst>
              <a:ext uri="{FF2B5EF4-FFF2-40B4-BE49-F238E27FC236}">
                <a16:creationId xmlns:a16="http://schemas.microsoft.com/office/drawing/2014/main" id="{58BFEE0E-A211-B32C-F208-FF2893629455}"/>
              </a:ext>
            </a:extLst>
          </p:cNvPr>
          <p:cNvGraphicFramePr>
            <a:graphicFrameLocks noGrp="1"/>
          </p:cNvGraphicFramePr>
          <p:nvPr>
            <p:extLst>
              <p:ext uri="{D42A27DB-BD31-4B8C-83A1-F6EECF244321}">
                <p14:modId xmlns:p14="http://schemas.microsoft.com/office/powerpoint/2010/main" val="3675297242"/>
              </p:ext>
            </p:extLst>
          </p:nvPr>
        </p:nvGraphicFramePr>
        <p:xfrm>
          <a:off x="4145280" y="5144514"/>
          <a:ext cx="2846070" cy="291811"/>
        </p:xfrm>
        <a:graphic>
          <a:graphicData uri="http://schemas.openxmlformats.org/drawingml/2006/table">
            <a:tbl>
              <a:tblPr firstRow="1" firstCol="1" bandRow="1">
                <a:tableStyleId>{0E3FDE45-AF77-4B5C-9715-49D594BDF05E}</a:tableStyleId>
              </a:tblPr>
              <a:tblGrid>
                <a:gridCol w="2846070">
                  <a:extLst>
                    <a:ext uri="{9D8B030D-6E8A-4147-A177-3AD203B41FA5}">
                      <a16:colId xmlns:a16="http://schemas.microsoft.com/office/drawing/2014/main" val="775246850"/>
                    </a:ext>
                  </a:extLst>
                </a:gridCol>
              </a:tblGrid>
              <a:tr h="291811">
                <a:tc>
                  <a:txBody>
                    <a:bodyPr/>
                    <a:lstStyle/>
                    <a:p>
                      <a:pPr marL="0" marR="400050" algn="just">
                        <a:lnSpc>
                          <a:spcPct val="150000"/>
                        </a:lnSpc>
                        <a:buNone/>
                        <a:tabLst>
                          <a:tab pos="571500" algn="l"/>
                        </a:tabLst>
                      </a:pPr>
                      <a:r>
                        <a:rPr lang="es-ES" sz="900" dirty="0">
                          <a:solidFill>
                            <a:srgbClr val="FF0000"/>
                          </a:solidFill>
                          <a:effectLst/>
                        </a:rPr>
                        <a:t>$271,993.88</a:t>
                      </a:r>
                      <a:endParaRPr lang="en-US" sz="1100" i="1"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79090800"/>
                  </a:ext>
                </a:extLst>
              </a:tr>
            </a:tbl>
          </a:graphicData>
        </a:graphic>
      </p:graphicFrame>
    </p:spTree>
    <p:extLst>
      <p:ext uri="{BB962C8B-B14F-4D97-AF65-F5344CB8AC3E}">
        <p14:creationId xmlns:p14="http://schemas.microsoft.com/office/powerpoint/2010/main" val="1466595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8BA09-64A9-F893-8C09-CBE5E58C76C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CDF47DA-0930-5FD4-7B06-C54C72019F7D}"/>
              </a:ext>
            </a:extLst>
          </p:cNvPr>
          <p:cNvSpPr/>
          <p:nvPr/>
        </p:nvSpPr>
        <p:spPr>
          <a:xfrm>
            <a:off x="526473" y="409691"/>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TextBox 19">
            <a:extLst>
              <a:ext uri="{FF2B5EF4-FFF2-40B4-BE49-F238E27FC236}">
                <a16:creationId xmlns:a16="http://schemas.microsoft.com/office/drawing/2014/main" id="{F86D6F8A-6AF4-5929-495F-3335381BE370}"/>
              </a:ext>
            </a:extLst>
          </p:cNvPr>
          <p:cNvSpPr txBox="1"/>
          <p:nvPr/>
        </p:nvSpPr>
        <p:spPr>
          <a:xfrm>
            <a:off x="802455" y="533400"/>
            <a:ext cx="7953618" cy="5509200"/>
          </a:xfrm>
          <a:prstGeom prst="rect">
            <a:avLst/>
          </a:prstGeom>
          <a:noFill/>
        </p:spPr>
        <p:txBody>
          <a:bodyPr wrap="square" rtlCol="0">
            <a:spAutoFit/>
          </a:bodyPr>
          <a:lstStyle/>
          <a:p>
            <a:endParaRPr lang="es-ES_tradnl" sz="2000" dirty="0"/>
          </a:p>
          <a:p>
            <a:endParaRPr lang="es-ES_tradnl" sz="2000" b="1" dirty="0"/>
          </a:p>
          <a:p>
            <a:endParaRPr lang="es-ES_tradnl" sz="2000" dirty="0"/>
          </a:p>
          <a:p>
            <a:r>
              <a:rPr lang="es-ES_tradnl" sz="2000" dirty="0"/>
              <a:t>Debe surgir claramente del contrato, la siguiente información:</a:t>
            </a:r>
          </a:p>
          <a:p>
            <a:endParaRPr lang="es-ES_tradnl" sz="2000" dirty="0"/>
          </a:p>
          <a:p>
            <a:pPr marL="342900" indent="-342900">
              <a:buFont typeface="Arial" panose="020B0604020202020204" pitchFamily="34" charset="0"/>
              <a:buChar char="•"/>
            </a:pPr>
            <a:r>
              <a:rPr lang="es-ES_tradnl" sz="2000" dirty="0"/>
              <a:t>Nombre</a:t>
            </a:r>
          </a:p>
          <a:p>
            <a:pPr marL="342900" indent="-342900">
              <a:buFont typeface="Arial" panose="020B0604020202020204" pitchFamily="34" charset="0"/>
              <a:buChar char="•"/>
            </a:pPr>
            <a:r>
              <a:rPr lang="es-ES_tradnl" sz="2000" dirty="0"/>
              <a:t>Teléfono</a:t>
            </a:r>
          </a:p>
          <a:p>
            <a:pPr marL="342900" indent="-342900">
              <a:buFont typeface="Arial" panose="020B0604020202020204" pitchFamily="34" charset="0"/>
              <a:buChar char="•"/>
            </a:pPr>
            <a:r>
              <a:rPr lang="es-ES_tradnl" sz="2000" dirty="0"/>
              <a:t>Puesto</a:t>
            </a:r>
          </a:p>
          <a:p>
            <a:pPr marL="342900" indent="-342900">
              <a:buFont typeface="Arial" panose="020B0604020202020204" pitchFamily="34" charset="0"/>
              <a:buChar char="•"/>
            </a:pPr>
            <a:r>
              <a:rPr lang="es-ES_tradnl" sz="2000" dirty="0"/>
              <a:t>Salario</a:t>
            </a:r>
          </a:p>
          <a:p>
            <a:pPr marL="342900" indent="-342900">
              <a:buFont typeface="Arial" panose="020B0604020202020204" pitchFamily="34" charset="0"/>
              <a:buChar char="•"/>
            </a:pPr>
            <a:r>
              <a:rPr lang="es-ES_tradnl" sz="2000" dirty="0"/>
              <a:t>Horario</a:t>
            </a:r>
          </a:p>
          <a:p>
            <a:pPr marL="342900" indent="-342900">
              <a:buFont typeface="Arial" panose="020B0604020202020204" pitchFamily="34" charset="0"/>
              <a:buChar char="•"/>
            </a:pPr>
            <a:r>
              <a:rPr lang="es-ES_tradnl" sz="2000" dirty="0"/>
              <a:t>Vigencia</a:t>
            </a:r>
          </a:p>
          <a:p>
            <a:pPr marL="342900" indent="-342900">
              <a:buFont typeface="Arial" panose="020B0604020202020204" pitchFamily="34" charset="0"/>
              <a:buChar char="•"/>
            </a:pPr>
            <a:r>
              <a:rPr lang="es-ES_tradnl" sz="2000" dirty="0"/>
              <a:t>Contener una cláusula de subvención de fondos</a:t>
            </a:r>
            <a:r>
              <a:rPr lang="es-ES_tradnl" sz="2000" b="1" dirty="0"/>
              <a:t>*</a:t>
            </a:r>
          </a:p>
          <a:p>
            <a:r>
              <a:rPr lang="es-ES_tradnl" sz="2000" dirty="0"/>
              <a:t>		</a:t>
            </a:r>
            <a:r>
              <a:rPr lang="es-ES_tradnl" dirty="0" err="1"/>
              <a:t>Ej</a:t>
            </a:r>
            <a:r>
              <a:rPr lang="es-ES_tradnl" dirty="0"/>
              <a:t>: Su salario está siendo subvencionado a través de los fondos de la Ley       Núm. 52 de 1991, que administra el Departamento del Trabajo.</a:t>
            </a:r>
          </a:p>
          <a:p>
            <a:endParaRPr lang="es-ES_tradnl" sz="2000" b="1" dirty="0"/>
          </a:p>
          <a:p>
            <a:r>
              <a:rPr lang="es-ES_tradnl" sz="1600" b="1" dirty="0"/>
              <a:t>*Para los empleados que sean de mantenimiento, puede hacer un </a:t>
            </a:r>
            <a:r>
              <a:rPr lang="es-ES_tradnl" sz="1600" b="1" i="1" dirty="0" err="1">
                <a:highlight>
                  <a:srgbClr val="FFFF00"/>
                </a:highlight>
              </a:rPr>
              <a:t>addendum</a:t>
            </a:r>
            <a:r>
              <a:rPr lang="es-ES_tradnl" sz="1600" b="1" dirty="0"/>
              <a:t> (modificación) al contrato para añadir dicha cláusula. </a:t>
            </a:r>
            <a:r>
              <a:rPr lang="es-ES_tradnl" sz="2000" dirty="0"/>
              <a:t>	</a:t>
            </a:r>
            <a:endParaRPr lang="es-ES_tradnl" sz="1600" dirty="0"/>
          </a:p>
          <a:p>
            <a:endParaRPr lang="en-US" sz="1600" dirty="0"/>
          </a:p>
        </p:txBody>
      </p:sp>
      <p:pic>
        <p:nvPicPr>
          <p:cNvPr id="2050" name="Picture 2" descr="See the source image">
            <a:extLst>
              <a:ext uri="{FF2B5EF4-FFF2-40B4-BE49-F238E27FC236}">
                <a16:creationId xmlns:a16="http://schemas.microsoft.com/office/drawing/2014/main" id="{B8765054-3F58-30A0-1CEC-77FDF586B1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828800"/>
            <a:ext cx="2266950" cy="225689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2870D439-5DBB-6CA5-9679-F6BD27CE424D}"/>
              </a:ext>
            </a:extLst>
          </p:cNvPr>
          <p:cNvSpPr>
            <a:spLocks noGrp="1"/>
          </p:cNvSpPr>
          <p:nvPr>
            <p:ph idx="1"/>
          </p:nvPr>
        </p:nvSpPr>
        <p:spPr>
          <a:xfrm>
            <a:off x="762000" y="228600"/>
            <a:ext cx="7239000" cy="990600"/>
          </a:xfrm>
        </p:spPr>
        <p:txBody>
          <a:bodyPr anchor="ctr">
            <a:normAutofit/>
          </a:bodyPr>
          <a:lstStyle/>
          <a:p>
            <a:pPr marL="0" indent="0" algn="ctr">
              <a:buNone/>
            </a:pPr>
            <a:r>
              <a:rPr lang="en-US" sz="3600" b="1" dirty="0" err="1">
                <a:effectLst>
                  <a:outerShdw blurRad="38100" dist="38100" dir="2700000" algn="tl">
                    <a:srgbClr val="000000">
                      <a:alpha val="43137"/>
                    </a:srgbClr>
                  </a:outerShdw>
                </a:effectLst>
              </a:rPr>
              <a:t>Contrato</a:t>
            </a:r>
            <a:r>
              <a:rPr lang="en-US" sz="3600" b="1" dirty="0">
                <a:effectLst>
                  <a:outerShdw blurRad="38100" dist="38100" dir="2700000" algn="tl">
                    <a:srgbClr val="000000">
                      <a:alpha val="43137"/>
                    </a:srgbClr>
                  </a:outerShdw>
                </a:effectLst>
              </a:rPr>
              <a:t> de Empleo a </a:t>
            </a:r>
            <a:r>
              <a:rPr lang="en-US" sz="3600" b="1" dirty="0" err="1">
                <a:effectLst>
                  <a:outerShdw blurRad="38100" dist="38100" dir="2700000" algn="tl">
                    <a:srgbClr val="000000">
                      <a:alpha val="43137"/>
                    </a:srgbClr>
                  </a:outerShdw>
                </a:effectLst>
              </a:rPr>
              <a:t>participantes</a:t>
            </a:r>
            <a:endParaRPr lang="es-ES_tradnl"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4017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7175" y="512345"/>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 name="Content Placeholder 1"/>
          <p:cNvSpPr>
            <a:spLocks noGrp="1"/>
          </p:cNvSpPr>
          <p:nvPr>
            <p:ph idx="1"/>
          </p:nvPr>
        </p:nvSpPr>
        <p:spPr>
          <a:xfrm>
            <a:off x="742334" y="1676400"/>
            <a:ext cx="7334866" cy="4419600"/>
          </a:xfrm>
        </p:spPr>
        <p:txBody>
          <a:bodyPr>
            <a:noAutofit/>
          </a:bodyPr>
          <a:lstStyle/>
          <a:p>
            <a:pPr marL="457200" indent="-457200">
              <a:buFont typeface="Arial" panose="020B0604020202020204" pitchFamily="34" charset="0"/>
              <a:buChar char="•"/>
            </a:pPr>
            <a:r>
              <a:rPr lang="es-ES_tradnl" sz="2400" dirty="0">
                <a:solidFill>
                  <a:schemeClr val="tx1"/>
                </a:solidFill>
              </a:rPr>
              <a:t>Cubre el 100% del salario para los puestos de creación y/o mantenimiento</a:t>
            </a:r>
          </a:p>
          <a:p>
            <a:pPr marL="0" indent="0">
              <a:buNone/>
            </a:pPr>
            <a:endParaRPr lang="es-ES_tradnl" sz="2400" dirty="0">
              <a:solidFill>
                <a:schemeClr val="tx1"/>
              </a:solidFill>
            </a:endParaRPr>
          </a:p>
          <a:p>
            <a:pPr marL="457200" indent="-457200">
              <a:buFont typeface="Arial" panose="020B0604020202020204" pitchFamily="34" charset="0"/>
              <a:buChar char="•"/>
            </a:pPr>
            <a:r>
              <a:rPr lang="es-ES_tradnl" sz="2400" dirty="0">
                <a:solidFill>
                  <a:schemeClr val="tx1"/>
                </a:solidFill>
              </a:rPr>
              <a:t>Incentivo pagado a través de un contrato que puede durar hasta 1 año fiscal (julio a junio)</a:t>
            </a:r>
          </a:p>
          <a:p>
            <a:pPr marL="457200" indent="-457200">
              <a:buFont typeface="Arial" panose="020B0604020202020204" pitchFamily="34" charset="0"/>
              <a:buChar char="•"/>
            </a:pPr>
            <a:endParaRPr lang="es-ES_tradnl" sz="2400" dirty="0">
              <a:solidFill>
                <a:schemeClr val="tx1"/>
              </a:solidFill>
            </a:endParaRPr>
          </a:p>
          <a:p>
            <a:pPr marL="457200" indent="-457200">
              <a:buFont typeface="Arial" panose="020B0604020202020204" pitchFamily="34" charset="0"/>
              <a:buChar char="•"/>
            </a:pPr>
            <a:r>
              <a:rPr lang="es-ES_tradnl" sz="2400" dirty="0">
                <a:solidFill>
                  <a:schemeClr val="tx1"/>
                </a:solidFill>
              </a:rPr>
              <a:t>Existen dos (2) métodos de pago de incentivo:</a:t>
            </a:r>
          </a:p>
          <a:p>
            <a:pPr marL="457200" indent="-457200">
              <a:buFont typeface="Arial" panose="020B0604020202020204" pitchFamily="34" charset="0"/>
              <a:buChar char="•"/>
            </a:pPr>
            <a:endParaRPr lang="es-ES_tradnl" sz="2400" dirty="0">
              <a:solidFill>
                <a:schemeClr val="tx1"/>
              </a:solidFill>
            </a:endParaRPr>
          </a:p>
          <a:p>
            <a:pPr marL="292608" lvl="1" indent="0">
              <a:buNone/>
            </a:pPr>
            <a:r>
              <a:rPr lang="es-ES_tradnl" sz="2200" dirty="0">
                <a:solidFill>
                  <a:schemeClr val="tx1"/>
                </a:solidFill>
              </a:rPr>
              <a:t>		1- </a:t>
            </a:r>
            <a:r>
              <a:rPr lang="es-ES_tradnl" sz="2200" b="1" dirty="0">
                <a:solidFill>
                  <a:schemeClr val="tx1"/>
                </a:solidFill>
              </a:rPr>
              <a:t>Reembolsos </a:t>
            </a:r>
            <a:r>
              <a:rPr lang="es-ES_tradnl" sz="2200" dirty="0">
                <a:solidFill>
                  <a:schemeClr val="tx1"/>
                </a:solidFill>
              </a:rPr>
              <a:t>– empresa privada</a:t>
            </a:r>
          </a:p>
          <a:p>
            <a:pPr marL="292608" lvl="1" indent="0">
              <a:buNone/>
            </a:pPr>
            <a:r>
              <a:rPr lang="es-ES_tradnl" sz="2200" dirty="0">
                <a:solidFill>
                  <a:schemeClr val="tx1"/>
                </a:solidFill>
              </a:rPr>
              <a:t>		2- </a:t>
            </a:r>
            <a:r>
              <a:rPr lang="es-ES_tradnl" sz="2200" b="1" dirty="0">
                <a:solidFill>
                  <a:schemeClr val="tx1"/>
                </a:solidFill>
              </a:rPr>
              <a:t>Anticipos</a:t>
            </a:r>
            <a:r>
              <a:rPr lang="es-ES_tradnl" sz="2200" dirty="0">
                <a:solidFill>
                  <a:schemeClr val="tx1"/>
                </a:solidFill>
              </a:rPr>
              <a:t> - sector </a:t>
            </a:r>
            <a:r>
              <a:rPr lang="es-ES_tradnl" sz="2200" dirty="0"/>
              <a:t>público</a:t>
            </a:r>
            <a:r>
              <a:rPr lang="es-ES_tradnl" sz="2200" dirty="0">
                <a:solidFill>
                  <a:schemeClr val="tx1"/>
                </a:solidFill>
              </a:rPr>
              <a:t> </a:t>
            </a:r>
          </a:p>
        </p:txBody>
      </p:sp>
      <p:sp>
        <p:nvSpPr>
          <p:cNvPr id="2" name="Rectangle 1"/>
          <p:cNvSpPr/>
          <p:nvPr/>
        </p:nvSpPr>
        <p:spPr>
          <a:xfrm>
            <a:off x="742334" y="519272"/>
            <a:ext cx="5658466" cy="584775"/>
          </a:xfrm>
          <a:prstGeom prst="rect">
            <a:avLst/>
          </a:prstGeom>
        </p:spPr>
        <p:txBody>
          <a:bodyPr wrap="square">
            <a:spAutoFit/>
          </a:bodyPr>
          <a:lstStyle/>
          <a:p>
            <a:pPr algn="just">
              <a:defRPr/>
            </a:pPr>
            <a:r>
              <a:rPr lang="es-ES_tradnl" sz="3200" b="1" dirty="0">
                <a:effectLst>
                  <a:outerShdw blurRad="38100" dist="38100" dir="2700000" algn="tl">
                    <a:srgbClr val="000000">
                      <a:alpha val="43137"/>
                    </a:srgbClr>
                  </a:outerShdw>
                </a:effectLst>
              </a:rPr>
              <a:t>Resumen de Beneficios</a:t>
            </a:r>
            <a:endParaRPr lang="es-ES" sz="3200" b="1" dirty="0">
              <a:effectLst>
                <a:outerShdw blurRad="38100" dist="38100" dir="2700000" algn="tl">
                  <a:srgbClr val="000000">
                    <a:alpha val="43137"/>
                  </a:srgbClr>
                </a:outerShdw>
              </a:effectLst>
              <a:cs typeface="Helvetica" pitchFamily="34" charset="0"/>
            </a:endParaRPr>
          </a:p>
        </p:txBody>
      </p:sp>
    </p:spTree>
    <p:extLst>
      <p:ext uri="{BB962C8B-B14F-4D97-AF65-F5344CB8AC3E}">
        <p14:creationId xmlns:p14="http://schemas.microsoft.com/office/powerpoint/2010/main" val="1146349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10A90-5C43-CF8E-BE2E-CA9E65492AF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BF3A8DE-261E-6DCA-40C4-F1CF9BE89E7F}"/>
              </a:ext>
            </a:extLst>
          </p:cNvPr>
          <p:cNvSpPr/>
          <p:nvPr/>
        </p:nvSpPr>
        <p:spPr>
          <a:xfrm>
            <a:off x="526473" y="409691"/>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TextBox 19">
            <a:extLst>
              <a:ext uri="{FF2B5EF4-FFF2-40B4-BE49-F238E27FC236}">
                <a16:creationId xmlns:a16="http://schemas.microsoft.com/office/drawing/2014/main" id="{F1EFE788-21A6-EE2F-1038-E1CC144C14E3}"/>
              </a:ext>
            </a:extLst>
          </p:cNvPr>
          <p:cNvSpPr txBox="1"/>
          <p:nvPr/>
        </p:nvSpPr>
        <p:spPr>
          <a:xfrm>
            <a:off x="809382" y="1423322"/>
            <a:ext cx="7953618" cy="4011355"/>
          </a:xfrm>
          <a:prstGeom prst="rect">
            <a:avLst/>
          </a:prstGeom>
          <a:noFill/>
        </p:spPr>
        <p:txBody>
          <a:bodyPr wrap="square" rtlCol="0">
            <a:spAutoFit/>
          </a:bodyPr>
          <a:lstStyle/>
          <a:p>
            <a:r>
              <a:rPr lang="es-ES_tradnl" sz="3600" dirty="0"/>
              <a:t>Errores más comunes en el contrato de empleo:</a:t>
            </a:r>
          </a:p>
          <a:p>
            <a:pPr lvl="3"/>
            <a:endParaRPr lang="es-PR" sz="2800" b="1" u="sng" dirty="0"/>
          </a:p>
          <a:p>
            <a:pPr marL="914400" lvl="1" indent="-457200">
              <a:buClr>
                <a:srgbClr val="00B0F0"/>
              </a:buClr>
              <a:buFont typeface="Wingdings" pitchFamily="2" charset="2"/>
              <a:buChar char="Ø"/>
            </a:pPr>
            <a:r>
              <a:rPr lang="es-PR" sz="2800" b="1" u="sng" dirty="0"/>
              <a:t>Clasificación</a:t>
            </a:r>
            <a:r>
              <a:rPr lang="es-PR" sz="2800" dirty="0"/>
              <a:t> </a:t>
            </a:r>
            <a:r>
              <a:rPr lang="es-PR" sz="2000" dirty="0"/>
              <a:t>(tiene que aparecer igual en contrato de empleo, informe de participantes y en TODO documento)</a:t>
            </a:r>
            <a:endParaRPr lang="es-PR" sz="2000" b="1" u="sng" dirty="0"/>
          </a:p>
          <a:p>
            <a:pPr marL="914400" lvl="1" indent="-457200">
              <a:buClr>
                <a:srgbClr val="00B0F0"/>
              </a:buClr>
              <a:buFont typeface="Wingdings" pitchFamily="2" charset="2"/>
              <a:buChar char="Ø"/>
            </a:pPr>
            <a:r>
              <a:rPr lang="es-PR" sz="2800" b="1" dirty="0">
                <a:solidFill>
                  <a:schemeClr val="tx1"/>
                </a:solidFill>
              </a:rPr>
              <a:t>Salario</a:t>
            </a:r>
            <a:r>
              <a:rPr lang="es-PR" sz="2800" dirty="0">
                <a:solidFill>
                  <a:schemeClr val="tx1"/>
                </a:solidFill>
              </a:rPr>
              <a:t> (según las tablas de propuesta)</a:t>
            </a:r>
          </a:p>
          <a:p>
            <a:pPr marL="914400" lvl="1" indent="-457200">
              <a:buClr>
                <a:srgbClr val="00B0F0"/>
              </a:buClr>
              <a:buFont typeface="Wingdings" pitchFamily="2" charset="2"/>
              <a:buChar char="Ø"/>
            </a:pPr>
            <a:r>
              <a:rPr lang="es-PR" sz="2800" b="1" dirty="0">
                <a:solidFill>
                  <a:schemeClr val="tx1"/>
                </a:solidFill>
              </a:rPr>
              <a:t>Jornada de Trabajo</a:t>
            </a:r>
          </a:p>
          <a:p>
            <a:pPr marL="1428750" lvl="3" indent="-514350">
              <a:spcBef>
                <a:spcPts val="400"/>
              </a:spcBef>
              <a:buClr>
                <a:srgbClr val="00B0F0"/>
              </a:buClr>
              <a:buSzPct val="75000"/>
              <a:buFont typeface="Courier New" panose="02070309020205020404" pitchFamily="49" charset="0"/>
              <a:buChar char="o"/>
              <a:defRPr/>
            </a:pPr>
            <a:r>
              <a:rPr lang="es-PR" sz="2200" i="1" dirty="0"/>
              <a:t>Tiempo parcial – </a:t>
            </a:r>
            <a:r>
              <a:rPr lang="es-PR" sz="2200" u="sng" dirty="0"/>
              <a:t>No menos de 20 horas semanales</a:t>
            </a:r>
          </a:p>
          <a:p>
            <a:pPr marL="1428750" lvl="3" indent="-514350">
              <a:spcBef>
                <a:spcPts val="400"/>
              </a:spcBef>
              <a:buClr>
                <a:srgbClr val="00B0F0"/>
              </a:buClr>
              <a:buSzPct val="75000"/>
              <a:buFont typeface="Courier New" panose="02070309020205020404" pitchFamily="49" charset="0"/>
              <a:buChar char="o"/>
              <a:defRPr/>
            </a:pPr>
            <a:r>
              <a:rPr lang="es-PR" sz="2200" i="1" dirty="0"/>
              <a:t>Tiempo completo –</a:t>
            </a:r>
            <a:r>
              <a:rPr lang="es-PR" sz="2200" dirty="0"/>
              <a:t> De 37 a 40 horas semanales</a:t>
            </a:r>
            <a:endParaRPr lang="en-US" sz="1600" dirty="0"/>
          </a:p>
        </p:txBody>
      </p:sp>
      <p:sp>
        <p:nvSpPr>
          <p:cNvPr id="4" name="Content Placeholder 2">
            <a:extLst>
              <a:ext uri="{FF2B5EF4-FFF2-40B4-BE49-F238E27FC236}">
                <a16:creationId xmlns:a16="http://schemas.microsoft.com/office/drawing/2014/main" id="{FDE4D40A-E0B6-505D-E51D-8CCF7A7DAB6F}"/>
              </a:ext>
            </a:extLst>
          </p:cNvPr>
          <p:cNvSpPr>
            <a:spLocks noGrp="1"/>
          </p:cNvSpPr>
          <p:nvPr>
            <p:ph idx="1"/>
          </p:nvPr>
        </p:nvSpPr>
        <p:spPr>
          <a:xfrm>
            <a:off x="762000" y="228600"/>
            <a:ext cx="7239000" cy="990600"/>
          </a:xfrm>
        </p:spPr>
        <p:txBody>
          <a:bodyPr anchor="ctr">
            <a:normAutofit/>
          </a:bodyPr>
          <a:lstStyle/>
          <a:p>
            <a:pPr marL="0" indent="0" algn="ctr">
              <a:buNone/>
            </a:pPr>
            <a:r>
              <a:rPr lang="en-US" sz="3600" b="1" dirty="0" err="1">
                <a:effectLst>
                  <a:outerShdw blurRad="38100" dist="38100" dir="2700000" algn="tl">
                    <a:srgbClr val="000000">
                      <a:alpha val="43137"/>
                    </a:srgbClr>
                  </a:outerShdw>
                </a:effectLst>
              </a:rPr>
              <a:t>Contrato</a:t>
            </a:r>
            <a:r>
              <a:rPr lang="en-US" sz="3600" b="1" dirty="0">
                <a:effectLst>
                  <a:outerShdw blurRad="38100" dist="38100" dir="2700000" algn="tl">
                    <a:srgbClr val="000000">
                      <a:alpha val="43137"/>
                    </a:srgbClr>
                  </a:outerShdw>
                </a:effectLst>
              </a:rPr>
              <a:t> de Empleo a </a:t>
            </a:r>
            <a:r>
              <a:rPr lang="en-US" sz="3600" b="1" dirty="0" err="1">
                <a:effectLst>
                  <a:outerShdw blurRad="38100" dist="38100" dir="2700000" algn="tl">
                    <a:srgbClr val="000000">
                      <a:alpha val="43137"/>
                    </a:srgbClr>
                  </a:outerShdw>
                </a:effectLst>
              </a:rPr>
              <a:t>participantes</a:t>
            </a:r>
            <a:endParaRPr lang="es-ES_tradnl" sz="3600" b="1" dirty="0">
              <a:effectLst>
                <a:outerShdw blurRad="38100" dist="38100" dir="2700000" algn="tl">
                  <a:srgbClr val="000000">
                    <a:alpha val="43137"/>
                  </a:srgbClr>
                </a:outerShdw>
              </a:effectLst>
            </a:endParaRPr>
          </a:p>
        </p:txBody>
      </p:sp>
      <p:pic>
        <p:nvPicPr>
          <p:cNvPr id="2" name="Picture 2" descr="See the source image">
            <a:extLst>
              <a:ext uri="{FF2B5EF4-FFF2-40B4-BE49-F238E27FC236}">
                <a16:creationId xmlns:a16="http://schemas.microsoft.com/office/drawing/2014/main" id="{203E8550-486A-8A8E-1532-35234BCE53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620482"/>
            <a:ext cx="1996440" cy="1987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83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091241-0FA5-7870-6C45-EFF152CC0878}"/>
              </a:ext>
            </a:extLst>
          </p:cNvPr>
          <p:cNvSpPr/>
          <p:nvPr/>
        </p:nvSpPr>
        <p:spPr>
          <a:xfrm>
            <a:off x="609600" y="371100"/>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 name="Content Placeholder 2">
            <a:extLst>
              <a:ext uri="{FF2B5EF4-FFF2-40B4-BE49-F238E27FC236}">
                <a16:creationId xmlns:a16="http://schemas.microsoft.com/office/drawing/2014/main" id="{5C0E8031-B2C4-4113-F452-C3F2DFC936C0}"/>
              </a:ext>
            </a:extLst>
          </p:cNvPr>
          <p:cNvSpPr txBox="1">
            <a:spLocks/>
          </p:cNvSpPr>
          <p:nvPr/>
        </p:nvSpPr>
        <p:spPr>
          <a:xfrm>
            <a:off x="952500" y="228600"/>
            <a:ext cx="7239000" cy="990600"/>
          </a:xfrm>
          <a:prstGeom prst="rect">
            <a:avLst/>
          </a:prstGeom>
        </p:spPr>
        <p:txBody>
          <a:bodyPr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lgn="ctr">
              <a:buFont typeface="Tw Cen MT" panose="020B0602020104020603" pitchFamily="34" charset="0"/>
              <a:buNone/>
            </a:pPr>
            <a:r>
              <a:rPr lang="en-US" sz="3600" b="1" dirty="0" err="1">
                <a:effectLst>
                  <a:outerShdw blurRad="38100" dist="38100" dir="2700000" algn="tl">
                    <a:srgbClr val="000000">
                      <a:alpha val="43137"/>
                    </a:srgbClr>
                  </a:outerShdw>
                </a:effectLst>
              </a:rPr>
              <a:t>Licencias</a:t>
            </a:r>
            <a:r>
              <a:rPr lang="en-US" sz="3600" b="1" dirty="0">
                <a:effectLst>
                  <a:outerShdw blurRad="38100" dist="38100" dir="2700000" algn="tl">
                    <a:srgbClr val="000000">
                      <a:alpha val="43137"/>
                    </a:srgbClr>
                  </a:outerShdw>
                </a:effectLst>
              </a:rPr>
              <a:t> </a:t>
            </a:r>
            <a:r>
              <a:rPr lang="en-US" sz="3600" b="1" dirty="0" err="1">
                <a:effectLst>
                  <a:outerShdw blurRad="38100" dist="38100" dir="2700000" algn="tl">
                    <a:srgbClr val="000000">
                      <a:alpha val="43137"/>
                    </a:srgbClr>
                  </a:outerShdw>
                </a:effectLst>
              </a:rPr>
              <a:t>Cubiertas</a:t>
            </a:r>
            <a:r>
              <a:rPr lang="en-US" sz="3600" b="1" dirty="0">
                <a:effectLst>
                  <a:outerShdw blurRad="38100" dist="38100" dir="2700000" algn="tl">
                    <a:srgbClr val="000000">
                      <a:alpha val="43137"/>
                    </a:srgbClr>
                  </a:outerShdw>
                </a:effectLst>
              </a:rPr>
              <a:t> </a:t>
            </a:r>
            <a:r>
              <a:rPr lang="en-US" sz="3600" b="1" dirty="0" err="1">
                <a:effectLst>
                  <a:outerShdw blurRad="38100" dist="38100" dir="2700000" algn="tl">
                    <a:srgbClr val="000000">
                      <a:alpha val="43137"/>
                    </a:srgbClr>
                  </a:outerShdw>
                </a:effectLst>
              </a:rPr>
              <a:t>por</a:t>
            </a:r>
            <a:r>
              <a:rPr lang="en-US" sz="3600" b="1" dirty="0">
                <a:effectLst>
                  <a:outerShdw blurRad="38100" dist="38100" dir="2700000" algn="tl">
                    <a:srgbClr val="000000">
                      <a:alpha val="43137"/>
                    </a:srgbClr>
                  </a:outerShdw>
                </a:effectLst>
              </a:rPr>
              <a:t> </a:t>
            </a:r>
            <a:r>
              <a:rPr lang="en-US" sz="3600" b="1" dirty="0" err="1">
                <a:effectLst>
                  <a:outerShdw blurRad="38100" dist="38100" dir="2700000" algn="tl">
                    <a:srgbClr val="000000">
                      <a:alpha val="43137"/>
                    </a:srgbClr>
                  </a:outerShdw>
                </a:effectLst>
              </a:rPr>
              <a:t>el</a:t>
            </a:r>
            <a:r>
              <a:rPr lang="en-US" sz="3600" b="1" dirty="0">
                <a:effectLst>
                  <a:outerShdw blurRad="38100" dist="38100" dir="2700000" algn="tl">
                    <a:srgbClr val="000000">
                      <a:alpha val="43137"/>
                    </a:srgbClr>
                  </a:outerShdw>
                </a:effectLst>
              </a:rPr>
              <a:t> </a:t>
            </a:r>
            <a:r>
              <a:rPr lang="en-US" sz="3600" b="1" dirty="0" err="1">
                <a:effectLst>
                  <a:outerShdw blurRad="38100" dist="38100" dir="2700000" algn="tl">
                    <a:srgbClr val="000000">
                      <a:alpha val="43137"/>
                    </a:srgbClr>
                  </a:outerShdw>
                </a:effectLst>
              </a:rPr>
              <a:t>Incentivo</a:t>
            </a:r>
            <a:endParaRPr lang="es-ES_tradnl" sz="3600" b="1" dirty="0">
              <a:effectLst>
                <a:outerShdw blurRad="38100" dist="38100" dir="2700000" algn="tl">
                  <a:srgbClr val="000000">
                    <a:alpha val="43137"/>
                  </a:srgbClr>
                </a:outerShdw>
              </a:effectLst>
            </a:endParaRPr>
          </a:p>
        </p:txBody>
      </p:sp>
      <p:sp>
        <p:nvSpPr>
          <p:cNvPr id="5" name="Freeform: Shape 4">
            <a:extLst>
              <a:ext uri="{FF2B5EF4-FFF2-40B4-BE49-F238E27FC236}">
                <a16:creationId xmlns:a16="http://schemas.microsoft.com/office/drawing/2014/main" id="{DD762D53-0D83-06B8-B8FC-69A7BBC247D5}"/>
              </a:ext>
            </a:extLst>
          </p:cNvPr>
          <p:cNvSpPr/>
          <p:nvPr/>
        </p:nvSpPr>
        <p:spPr>
          <a:xfrm>
            <a:off x="3318510" y="1445468"/>
            <a:ext cx="5486400" cy="547559"/>
          </a:xfrm>
          <a:custGeom>
            <a:avLst/>
            <a:gdLst>
              <a:gd name="connsiteX0" fmla="*/ 0 w 5486400"/>
              <a:gd name="connsiteY0" fmla="*/ 91262 h 547559"/>
              <a:gd name="connsiteX1" fmla="*/ 91262 w 5486400"/>
              <a:gd name="connsiteY1" fmla="*/ 0 h 547559"/>
              <a:gd name="connsiteX2" fmla="*/ 5395138 w 5486400"/>
              <a:gd name="connsiteY2" fmla="*/ 0 h 547559"/>
              <a:gd name="connsiteX3" fmla="*/ 5486400 w 5486400"/>
              <a:gd name="connsiteY3" fmla="*/ 91262 h 547559"/>
              <a:gd name="connsiteX4" fmla="*/ 5486400 w 5486400"/>
              <a:gd name="connsiteY4" fmla="*/ 456297 h 547559"/>
              <a:gd name="connsiteX5" fmla="*/ 5395138 w 5486400"/>
              <a:gd name="connsiteY5" fmla="*/ 547559 h 547559"/>
              <a:gd name="connsiteX6" fmla="*/ 91262 w 5486400"/>
              <a:gd name="connsiteY6" fmla="*/ 547559 h 547559"/>
              <a:gd name="connsiteX7" fmla="*/ 0 w 5486400"/>
              <a:gd name="connsiteY7" fmla="*/ 456297 h 547559"/>
              <a:gd name="connsiteX8" fmla="*/ 0 w 5486400"/>
              <a:gd name="connsiteY8" fmla="*/ 91262 h 54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6400" h="547559">
                <a:moveTo>
                  <a:pt x="0" y="91262"/>
                </a:moveTo>
                <a:cubicBezTo>
                  <a:pt x="0" y="40859"/>
                  <a:pt x="40859" y="0"/>
                  <a:pt x="91262" y="0"/>
                </a:cubicBezTo>
                <a:lnTo>
                  <a:pt x="5395138" y="0"/>
                </a:lnTo>
                <a:cubicBezTo>
                  <a:pt x="5445541" y="0"/>
                  <a:pt x="5486400" y="40859"/>
                  <a:pt x="5486400" y="91262"/>
                </a:cubicBezTo>
                <a:lnTo>
                  <a:pt x="5486400" y="456297"/>
                </a:lnTo>
                <a:cubicBezTo>
                  <a:pt x="5486400" y="506700"/>
                  <a:pt x="5445541" y="547559"/>
                  <a:pt x="5395138" y="547559"/>
                </a:cubicBezTo>
                <a:lnTo>
                  <a:pt x="91262" y="547559"/>
                </a:lnTo>
                <a:cubicBezTo>
                  <a:pt x="40859" y="547559"/>
                  <a:pt x="0" y="506700"/>
                  <a:pt x="0" y="456297"/>
                </a:cubicBezTo>
                <a:lnTo>
                  <a:pt x="0" y="91262"/>
                </a:lnTo>
                <a:close/>
              </a:path>
            </a:pathLst>
          </a:custGeom>
          <a:solidFill>
            <a:srgbClr val="FFFF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170" tIns="118170" rIns="118170" bIns="118170" numCol="1" spcCol="1270" anchor="ctr" anchorCtr="0">
            <a:noAutofit/>
          </a:bodyPr>
          <a:lstStyle/>
          <a:p>
            <a:pPr marL="0" lvl="0" indent="0" algn="r" defTabSz="1066800">
              <a:lnSpc>
                <a:spcPct val="90000"/>
              </a:lnSpc>
              <a:spcBef>
                <a:spcPct val="0"/>
              </a:spcBef>
              <a:spcAft>
                <a:spcPct val="35000"/>
              </a:spcAft>
              <a:buNone/>
            </a:pPr>
            <a:r>
              <a:rPr lang="en-US" sz="2400" b="1" kern="1200" dirty="0" err="1">
                <a:solidFill>
                  <a:schemeClr val="tx1"/>
                </a:solidFill>
              </a:rPr>
              <a:t>Licencia</a:t>
            </a:r>
            <a:r>
              <a:rPr lang="en-US" sz="2400" b="1" kern="1200" dirty="0">
                <a:solidFill>
                  <a:schemeClr val="tx1"/>
                </a:solidFill>
              </a:rPr>
              <a:t> </a:t>
            </a:r>
            <a:r>
              <a:rPr lang="en-US" sz="2400" b="1" kern="1200" dirty="0" err="1">
                <a:solidFill>
                  <a:schemeClr val="tx1"/>
                </a:solidFill>
              </a:rPr>
              <a:t>por</a:t>
            </a:r>
            <a:r>
              <a:rPr lang="en-US" sz="2400" b="1" kern="1200" dirty="0">
                <a:solidFill>
                  <a:schemeClr val="tx1"/>
                </a:solidFill>
              </a:rPr>
              <a:t> </a:t>
            </a:r>
            <a:r>
              <a:rPr lang="en-US" sz="2400" b="1" kern="1200" dirty="0" err="1">
                <a:solidFill>
                  <a:schemeClr val="tx1"/>
                </a:solidFill>
              </a:rPr>
              <a:t>Vacaciones</a:t>
            </a:r>
            <a:r>
              <a:rPr lang="en-US" sz="2400" b="1" kern="1200" dirty="0">
                <a:solidFill>
                  <a:schemeClr val="tx1"/>
                </a:solidFill>
              </a:rPr>
              <a:t> </a:t>
            </a:r>
            <a:r>
              <a:rPr lang="en-US" sz="2400" b="1" kern="1200" dirty="0" err="1">
                <a:solidFill>
                  <a:schemeClr val="tx1"/>
                </a:solidFill>
              </a:rPr>
              <a:t>Regulares</a:t>
            </a:r>
            <a:endParaRPr lang="en-US" sz="2400" b="1" kern="1200" dirty="0">
              <a:solidFill>
                <a:schemeClr val="tx1"/>
              </a:solidFill>
            </a:endParaRPr>
          </a:p>
        </p:txBody>
      </p:sp>
      <p:sp>
        <p:nvSpPr>
          <p:cNvPr id="6" name="Freeform: Shape 5">
            <a:extLst>
              <a:ext uri="{FF2B5EF4-FFF2-40B4-BE49-F238E27FC236}">
                <a16:creationId xmlns:a16="http://schemas.microsoft.com/office/drawing/2014/main" id="{CD6073E9-657B-8D43-0E6D-A8D798974823}"/>
              </a:ext>
            </a:extLst>
          </p:cNvPr>
          <p:cNvSpPr/>
          <p:nvPr/>
        </p:nvSpPr>
        <p:spPr>
          <a:xfrm>
            <a:off x="550926" y="2671950"/>
            <a:ext cx="5486400" cy="547559"/>
          </a:xfrm>
          <a:custGeom>
            <a:avLst/>
            <a:gdLst>
              <a:gd name="connsiteX0" fmla="*/ 0 w 5486400"/>
              <a:gd name="connsiteY0" fmla="*/ 91262 h 547559"/>
              <a:gd name="connsiteX1" fmla="*/ 91262 w 5486400"/>
              <a:gd name="connsiteY1" fmla="*/ 0 h 547559"/>
              <a:gd name="connsiteX2" fmla="*/ 5395138 w 5486400"/>
              <a:gd name="connsiteY2" fmla="*/ 0 h 547559"/>
              <a:gd name="connsiteX3" fmla="*/ 5486400 w 5486400"/>
              <a:gd name="connsiteY3" fmla="*/ 91262 h 547559"/>
              <a:gd name="connsiteX4" fmla="*/ 5486400 w 5486400"/>
              <a:gd name="connsiteY4" fmla="*/ 456297 h 547559"/>
              <a:gd name="connsiteX5" fmla="*/ 5395138 w 5486400"/>
              <a:gd name="connsiteY5" fmla="*/ 547559 h 547559"/>
              <a:gd name="connsiteX6" fmla="*/ 91262 w 5486400"/>
              <a:gd name="connsiteY6" fmla="*/ 547559 h 547559"/>
              <a:gd name="connsiteX7" fmla="*/ 0 w 5486400"/>
              <a:gd name="connsiteY7" fmla="*/ 456297 h 547559"/>
              <a:gd name="connsiteX8" fmla="*/ 0 w 5486400"/>
              <a:gd name="connsiteY8" fmla="*/ 91262 h 54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6400" h="547559">
                <a:moveTo>
                  <a:pt x="0" y="91262"/>
                </a:moveTo>
                <a:cubicBezTo>
                  <a:pt x="0" y="40859"/>
                  <a:pt x="40859" y="0"/>
                  <a:pt x="91262" y="0"/>
                </a:cubicBezTo>
                <a:lnTo>
                  <a:pt x="5395138" y="0"/>
                </a:lnTo>
                <a:cubicBezTo>
                  <a:pt x="5445541" y="0"/>
                  <a:pt x="5486400" y="40859"/>
                  <a:pt x="5486400" y="91262"/>
                </a:cubicBezTo>
                <a:lnTo>
                  <a:pt x="5486400" y="456297"/>
                </a:lnTo>
                <a:cubicBezTo>
                  <a:pt x="5486400" y="506700"/>
                  <a:pt x="5445541" y="547559"/>
                  <a:pt x="5395138" y="547559"/>
                </a:cubicBezTo>
                <a:lnTo>
                  <a:pt x="91262" y="547559"/>
                </a:lnTo>
                <a:cubicBezTo>
                  <a:pt x="40859" y="547559"/>
                  <a:pt x="0" y="506700"/>
                  <a:pt x="0" y="456297"/>
                </a:cubicBezTo>
                <a:lnTo>
                  <a:pt x="0" y="91262"/>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170" tIns="118170" rIns="118170" bIns="118170" numCol="1" spcCol="1270" anchor="ctr" anchorCtr="0">
            <a:noAutofit/>
          </a:bodyPr>
          <a:lstStyle/>
          <a:p>
            <a:pPr marL="0" lvl="0" indent="0" defTabSz="1066800">
              <a:lnSpc>
                <a:spcPct val="90000"/>
              </a:lnSpc>
              <a:spcBef>
                <a:spcPct val="0"/>
              </a:spcBef>
              <a:spcAft>
                <a:spcPct val="35000"/>
              </a:spcAft>
              <a:buNone/>
            </a:pPr>
            <a:r>
              <a:rPr lang="en-US" sz="2400" b="1" kern="1200" dirty="0" err="1">
                <a:solidFill>
                  <a:schemeClr val="tx1"/>
                </a:solidFill>
              </a:rPr>
              <a:t>Licencia</a:t>
            </a:r>
            <a:r>
              <a:rPr lang="en-US" sz="2400" b="1" kern="1200" dirty="0">
                <a:solidFill>
                  <a:schemeClr val="tx1"/>
                </a:solidFill>
              </a:rPr>
              <a:t> </a:t>
            </a:r>
            <a:r>
              <a:rPr lang="en-US" sz="2400" b="1" kern="1200" dirty="0" err="1">
                <a:solidFill>
                  <a:schemeClr val="tx1"/>
                </a:solidFill>
              </a:rPr>
              <a:t>por</a:t>
            </a:r>
            <a:r>
              <a:rPr lang="en-US" sz="2400" b="1" kern="1200" dirty="0">
                <a:solidFill>
                  <a:schemeClr val="tx1"/>
                </a:solidFill>
              </a:rPr>
              <a:t> </a:t>
            </a:r>
            <a:r>
              <a:rPr lang="en-US" sz="2400" b="1" kern="1200" dirty="0" err="1">
                <a:solidFill>
                  <a:schemeClr val="tx1"/>
                </a:solidFill>
              </a:rPr>
              <a:t>Enfermedad</a:t>
            </a:r>
            <a:endParaRPr lang="en-US" sz="2400" b="1" kern="1200" dirty="0">
              <a:solidFill>
                <a:schemeClr val="tx1"/>
              </a:solidFill>
            </a:endParaRPr>
          </a:p>
        </p:txBody>
      </p:sp>
      <p:sp>
        <p:nvSpPr>
          <p:cNvPr id="9" name="Freeform: Shape 8">
            <a:extLst>
              <a:ext uri="{FF2B5EF4-FFF2-40B4-BE49-F238E27FC236}">
                <a16:creationId xmlns:a16="http://schemas.microsoft.com/office/drawing/2014/main" id="{6209CDB7-7C60-ACF7-0481-AFCBBF430F9E}"/>
              </a:ext>
            </a:extLst>
          </p:cNvPr>
          <p:cNvSpPr/>
          <p:nvPr/>
        </p:nvSpPr>
        <p:spPr>
          <a:xfrm>
            <a:off x="381000" y="5257800"/>
            <a:ext cx="5486400" cy="547559"/>
          </a:xfrm>
          <a:custGeom>
            <a:avLst/>
            <a:gdLst>
              <a:gd name="connsiteX0" fmla="*/ 0 w 5486400"/>
              <a:gd name="connsiteY0" fmla="*/ 91262 h 547559"/>
              <a:gd name="connsiteX1" fmla="*/ 91262 w 5486400"/>
              <a:gd name="connsiteY1" fmla="*/ 0 h 547559"/>
              <a:gd name="connsiteX2" fmla="*/ 5395138 w 5486400"/>
              <a:gd name="connsiteY2" fmla="*/ 0 h 547559"/>
              <a:gd name="connsiteX3" fmla="*/ 5486400 w 5486400"/>
              <a:gd name="connsiteY3" fmla="*/ 91262 h 547559"/>
              <a:gd name="connsiteX4" fmla="*/ 5486400 w 5486400"/>
              <a:gd name="connsiteY4" fmla="*/ 456297 h 547559"/>
              <a:gd name="connsiteX5" fmla="*/ 5395138 w 5486400"/>
              <a:gd name="connsiteY5" fmla="*/ 547559 h 547559"/>
              <a:gd name="connsiteX6" fmla="*/ 91262 w 5486400"/>
              <a:gd name="connsiteY6" fmla="*/ 547559 h 547559"/>
              <a:gd name="connsiteX7" fmla="*/ 0 w 5486400"/>
              <a:gd name="connsiteY7" fmla="*/ 456297 h 547559"/>
              <a:gd name="connsiteX8" fmla="*/ 0 w 5486400"/>
              <a:gd name="connsiteY8" fmla="*/ 91262 h 54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6400" h="547559">
                <a:moveTo>
                  <a:pt x="0" y="91262"/>
                </a:moveTo>
                <a:cubicBezTo>
                  <a:pt x="0" y="40859"/>
                  <a:pt x="40859" y="0"/>
                  <a:pt x="91262" y="0"/>
                </a:cubicBezTo>
                <a:lnTo>
                  <a:pt x="5395138" y="0"/>
                </a:lnTo>
                <a:cubicBezTo>
                  <a:pt x="5445541" y="0"/>
                  <a:pt x="5486400" y="40859"/>
                  <a:pt x="5486400" y="91262"/>
                </a:cubicBezTo>
                <a:lnTo>
                  <a:pt x="5486400" y="456297"/>
                </a:lnTo>
                <a:cubicBezTo>
                  <a:pt x="5486400" y="506700"/>
                  <a:pt x="5445541" y="547559"/>
                  <a:pt x="5395138" y="547559"/>
                </a:cubicBezTo>
                <a:lnTo>
                  <a:pt x="91262" y="547559"/>
                </a:lnTo>
                <a:cubicBezTo>
                  <a:pt x="40859" y="547559"/>
                  <a:pt x="0" y="506700"/>
                  <a:pt x="0" y="456297"/>
                </a:cubicBezTo>
                <a:lnTo>
                  <a:pt x="0" y="91262"/>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170" tIns="118170" rIns="118170" bIns="118170" numCol="1" spcCol="1270" anchor="ctr" anchorCtr="0">
            <a:noAutofit/>
          </a:bodyPr>
          <a:lstStyle/>
          <a:p>
            <a:pPr marL="0" lvl="0" indent="0" defTabSz="1066800">
              <a:lnSpc>
                <a:spcPct val="90000"/>
              </a:lnSpc>
              <a:spcBef>
                <a:spcPct val="0"/>
              </a:spcBef>
              <a:spcAft>
                <a:spcPct val="35000"/>
              </a:spcAft>
              <a:buNone/>
            </a:pPr>
            <a:r>
              <a:rPr lang="en-US" sz="2400" b="1" kern="1200">
                <a:solidFill>
                  <a:schemeClr val="tx1"/>
                </a:solidFill>
              </a:rPr>
              <a:t>Licencia Militar</a:t>
            </a:r>
          </a:p>
        </p:txBody>
      </p:sp>
      <p:pic>
        <p:nvPicPr>
          <p:cNvPr id="1028" name="Picture 4" descr="52,400+ Girls Vacation Stock Illustrations, Royalty-Free ...">
            <a:extLst>
              <a:ext uri="{FF2B5EF4-FFF2-40B4-BE49-F238E27FC236}">
                <a16:creationId xmlns:a16="http://schemas.microsoft.com/office/drawing/2014/main" id="{2D0220AF-09B5-ADB2-6464-417A57E71F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1127210"/>
            <a:ext cx="1668018" cy="151561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45,400+ Soldier Clipart Stock Illustrations, Royalty-Free ...">
            <a:extLst>
              <a:ext uri="{FF2B5EF4-FFF2-40B4-BE49-F238E27FC236}">
                <a16:creationId xmlns:a16="http://schemas.microsoft.com/office/drawing/2014/main" id="{8F400683-5600-D326-9232-A2D7A7D82E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4783738"/>
            <a:ext cx="2043241" cy="204324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artoon Sick boy lying in bed">
            <a:extLst>
              <a:ext uri="{FF2B5EF4-FFF2-40B4-BE49-F238E27FC236}">
                <a16:creationId xmlns:a16="http://schemas.microsoft.com/office/drawing/2014/main" id="{E0909CEA-FCC6-D3A7-BE59-A2EAF47BA2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9368" y="2115948"/>
            <a:ext cx="1623663" cy="1575908"/>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3068268B-393F-0B5F-5138-A08E1F68761C}"/>
              </a:ext>
            </a:extLst>
          </p:cNvPr>
          <p:cNvSpPr/>
          <p:nvPr/>
        </p:nvSpPr>
        <p:spPr>
          <a:xfrm>
            <a:off x="3048000" y="4031318"/>
            <a:ext cx="5486400" cy="547559"/>
          </a:xfrm>
          <a:custGeom>
            <a:avLst/>
            <a:gdLst>
              <a:gd name="connsiteX0" fmla="*/ 0 w 5486400"/>
              <a:gd name="connsiteY0" fmla="*/ 91262 h 547559"/>
              <a:gd name="connsiteX1" fmla="*/ 91262 w 5486400"/>
              <a:gd name="connsiteY1" fmla="*/ 0 h 547559"/>
              <a:gd name="connsiteX2" fmla="*/ 5395138 w 5486400"/>
              <a:gd name="connsiteY2" fmla="*/ 0 h 547559"/>
              <a:gd name="connsiteX3" fmla="*/ 5486400 w 5486400"/>
              <a:gd name="connsiteY3" fmla="*/ 91262 h 547559"/>
              <a:gd name="connsiteX4" fmla="*/ 5486400 w 5486400"/>
              <a:gd name="connsiteY4" fmla="*/ 456297 h 547559"/>
              <a:gd name="connsiteX5" fmla="*/ 5395138 w 5486400"/>
              <a:gd name="connsiteY5" fmla="*/ 547559 h 547559"/>
              <a:gd name="connsiteX6" fmla="*/ 91262 w 5486400"/>
              <a:gd name="connsiteY6" fmla="*/ 547559 h 547559"/>
              <a:gd name="connsiteX7" fmla="*/ 0 w 5486400"/>
              <a:gd name="connsiteY7" fmla="*/ 456297 h 547559"/>
              <a:gd name="connsiteX8" fmla="*/ 0 w 5486400"/>
              <a:gd name="connsiteY8" fmla="*/ 91262 h 54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6400" h="547559">
                <a:moveTo>
                  <a:pt x="0" y="91262"/>
                </a:moveTo>
                <a:cubicBezTo>
                  <a:pt x="0" y="40859"/>
                  <a:pt x="40859" y="0"/>
                  <a:pt x="91262" y="0"/>
                </a:cubicBezTo>
                <a:lnTo>
                  <a:pt x="5395138" y="0"/>
                </a:lnTo>
                <a:cubicBezTo>
                  <a:pt x="5445541" y="0"/>
                  <a:pt x="5486400" y="40859"/>
                  <a:pt x="5486400" y="91262"/>
                </a:cubicBezTo>
                <a:lnTo>
                  <a:pt x="5486400" y="456297"/>
                </a:lnTo>
                <a:cubicBezTo>
                  <a:pt x="5486400" y="506700"/>
                  <a:pt x="5445541" y="547559"/>
                  <a:pt x="5395138" y="547559"/>
                </a:cubicBezTo>
                <a:lnTo>
                  <a:pt x="91262" y="547559"/>
                </a:lnTo>
                <a:cubicBezTo>
                  <a:pt x="40859" y="547559"/>
                  <a:pt x="0" y="506700"/>
                  <a:pt x="0" y="456297"/>
                </a:cubicBezTo>
                <a:lnTo>
                  <a:pt x="0" y="91262"/>
                </a:lnTo>
                <a:close/>
              </a:path>
            </a:pathLst>
          </a:custGeom>
          <a:solidFill>
            <a:srgbClr val="FF99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170" tIns="118170" rIns="118170" bIns="118170" numCol="1" spcCol="1270" anchor="ctr" anchorCtr="0">
            <a:noAutofit/>
          </a:bodyPr>
          <a:lstStyle/>
          <a:p>
            <a:pPr marL="0" lvl="0" indent="0" algn="r" defTabSz="1066800">
              <a:lnSpc>
                <a:spcPct val="90000"/>
              </a:lnSpc>
              <a:spcBef>
                <a:spcPct val="0"/>
              </a:spcBef>
              <a:spcAft>
                <a:spcPct val="35000"/>
              </a:spcAft>
              <a:buNone/>
            </a:pPr>
            <a:r>
              <a:rPr lang="en-US" sz="2400" b="1" kern="1200" dirty="0" err="1">
                <a:solidFill>
                  <a:schemeClr val="tx1"/>
                </a:solidFill>
              </a:rPr>
              <a:t>Licencia</a:t>
            </a:r>
            <a:r>
              <a:rPr lang="en-US" sz="2400" b="1" kern="1200" dirty="0">
                <a:solidFill>
                  <a:schemeClr val="tx1"/>
                </a:solidFill>
              </a:rPr>
              <a:t> </a:t>
            </a:r>
            <a:r>
              <a:rPr lang="en-US" sz="2400" b="1" kern="1200" dirty="0" err="1">
                <a:solidFill>
                  <a:schemeClr val="tx1"/>
                </a:solidFill>
              </a:rPr>
              <a:t>Maternidad</a:t>
            </a:r>
            <a:r>
              <a:rPr lang="en-US" sz="2400" b="1" kern="1200" dirty="0">
                <a:solidFill>
                  <a:schemeClr val="tx1"/>
                </a:solidFill>
              </a:rPr>
              <a:t> / </a:t>
            </a:r>
            <a:r>
              <a:rPr lang="en-US" sz="2400" b="1" kern="1200" dirty="0" err="1">
                <a:solidFill>
                  <a:schemeClr val="tx1"/>
                </a:solidFill>
              </a:rPr>
              <a:t>Paternidad</a:t>
            </a:r>
            <a:endParaRPr lang="en-US" sz="2400" b="1" kern="1200" dirty="0">
              <a:solidFill>
                <a:schemeClr val="tx1"/>
              </a:solidFill>
            </a:endParaRPr>
          </a:p>
        </p:txBody>
      </p:sp>
      <p:pic>
        <p:nvPicPr>
          <p:cNvPr id="1026" name="Picture 2" descr="8.300+ Embarazada Clipart Ilustraciones de Stock, gráficos ...">
            <a:extLst>
              <a:ext uri="{FF2B5EF4-FFF2-40B4-BE49-F238E27FC236}">
                <a16:creationId xmlns:a16="http://schemas.microsoft.com/office/drawing/2014/main" id="{E3513862-D271-5FCF-DCBD-AEF3045666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6906" y="3301434"/>
            <a:ext cx="1874440" cy="18744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Papá sosteniendo a un niño pequeño Padre feliz con un bebé | Vector Premium">
            <a:extLst>
              <a:ext uri="{FF2B5EF4-FFF2-40B4-BE49-F238E27FC236}">
                <a16:creationId xmlns:a16="http://schemas.microsoft.com/office/drawing/2014/main" id="{3D9FC602-15CF-289F-7295-98780E40AAC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99456" y="3369169"/>
            <a:ext cx="1194350" cy="1806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474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D18F80-EBF4-04EC-CADA-C8ED48F51103}"/>
              </a:ext>
            </a:extLst>
          </p:cNvPr>
          <p:cNvSpPr/>
          <p:nvPr/>
        </p:nvSpPr>
        <p:spPr>
          <a:xfrm>
            <a:off x="526473" y="409691"/>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 name="Subtitle 2">
            <a:extLst>
              <a:ext uri="{FF2B5EF4-FFF2-40B4-BE49-F238E27FC236}">
                <a16:creationId xmlns:a16="http://schemas.microsoft.com/office/drawing/2014/main" id="{B997893A-4D5E-6240-020B-C537EDC357E3}"/>
              </a:ext>
            </a:extLst>
          </p:cNvPr>
          <p:cNvSpPr txBox="1">
            <a:spLocks/>
          </p:cNvSpPr>
          <p:nvPr/>
        </p:nvSpPr>
        <p:spPr>
          <a:xfrm>
            <a:off x="701040" y="1400291"/>
            <a:ext cx="7886700" cy="309551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ES_tradnl" sz="3600" dirty="0">
                <a:solidFill>
                  <a:srgbClr val="FF0000"/>
                </a:solidFill>
                <a:effectLst>
                  <a:outerShdw blurRad="38100" dist="38100" dir="2700000" algn="tl">
                    <a:srgbClr val="000000">
                      <a:alpha val="43137"/>
                    </a:srgbClr>
                  </a:outerShdw>
                </a:effectLst>
              </a:rPr>
              <a:t>Toda agencia gubernamental y/o gobierno municipal</a:t>
            </a:r>
            <a:r>
              <a:rPr lang="es-ES_tradnl" sz="3600" b="1" dirty="0">
                <a:solidFill>
                  <a:srgbClr val="FF0000"/>
                </a:solidFill>
              </a:rPr>
              <a:t> </a:t>
            </a:r>
            <a:r>
              <a:rPr lang="es-ES_tradnl" sz="3600" dirty="0"/>
              <a:t>que desee emplear personas con antecedentes penales tiene que comunicarse </a:t>
            </a:r>
            <a:r>
              <a:rPr lang="es-ES_tradnl" sz="3600" b="1" u="sng" dirty="0"/>
              <a:t>ANTES</a:t>
            </a:r>
            <a:r>
              <a:rPr lang="es-ES_tradnl" sz="3600" u="sng" dirty="0"/>
              <a:t> </a:t>
            </a:r>
            <a:r>
              <a:rPr lang="es-ES_tradnl" sz="3600" b="1" u="sng" dirty="0"/>
              <a:t>DE LA CONTRATACIÓN</a:t>
            </a:r>
            <a:r>
              <a:rPr lang="es-ES_tradnl" sz="3600" dirty="0"/>
              <a:t>, con la </a:t>
            </a:r>
            <a:r>
              <a:rPr lang="es-ES_tradnl" sz="3600" i="1" dirty="0"/>
              <a:t>Oficina de Habilitación</a:t>
            </a:r>
            <a:r>
              <a:rPr lang="es-ES_tradnl" sz="3600" dirty="0"/>
              <a:t> al </a:t>
            </a:r>
            <a:r>
              <a:rPr lang="es-ES_tradnl" sz="3600" dirty="0">
                <a:effectLst>
                  <a:outerShdw blurRad="38100" dist="38100" dir="2700000" algn="tl">
                    <a:srgbClr val="000000">
                      <a:alpha val="43137"/>
                    </a:srgbClr>
                  </a:outerShdw>
                </a:effectLst>
              </a:rPr>
              <a:t>787-274-4300 ext. 6023</a:t>
            </a:r>
            <a:r>
              <a:rPr lang="es-ES_tradnl" sz="3600" dirty="0"/>
              <a:t>. </a:t>
            </a:r>
          </a:p>
          <a:p>
            <a:endParaRPr lang="es-ES_tradnl" sz="3600" dirty="0"/>
          </a:p>
          <a:p>
            <a:endParaRPr lang="es-ES_tradnl" sz="3600" dirty="0"/>
          </a:p>
          <a:p>
            <a:endParaRPr lang="en-US" sz="3600" dirty="0"/>
          </a:p>
        </p:txBody>
      </p:sp>
      <p:pic>
        <p:nvPicPr>
          <p:cNvPr id="2" name="Picture 1">
            <a:extLst>
              <a:ext uri="{FF2B5EF4-FFF2-40B4-BE49-F238E27FC236}">
                <a16:creationId xmlns:a16="http://schemas.microsoft.com/office/drawing/2014/main" id="{38A0B6A5-8C68-1F71-FA80-F32DFD30E7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285851">
            <a:off x="6629400" y="4702133"/>
            <a:ext cx="1772297" cy="18510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Content Placeholder 2">
            <a:extLst>
              <a:ext uri="{FF2B5EF4-FFF2-40B4-BE49-F238E27FC236}">
                <a16:creationId xmlns:a16="http://schemas.microsoft.com/office/drawing/2014/main" id="{710A5E2B-86B1-4900-320A-43016A5AC31B}"/>
              </a:ext>
            </a:extLst>
          </p:cNvPr>
          <p:cNvSpPr txBox="1">
            <a:spLocks/>
          </p:cNvSpPr>
          <p:nvPr/>
        </p:nvSpPr>
        <p:spPr>
          <a:xfrm>
            <a:off x="685800" y="304800"/>
            <a:ext cx="7239000" cy="990600"/>
          </a:xfrm>
          <a:prstGeom prst="rect">
            <a:avLst/>
          </a:prstGeom>
        </p:spPr>
        <p:txBody>
          <a:bodyPr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lgn="ctr">
              <a:buFont typeface="Tw Cen MT" panose="020B0602020104020603" pitchFamily="34" charset="0"/>
              <a:buNone/>
            </a:pPr>
            <a:r>
              <a:rPr lang="en-US" sz="3600" b="1" dirty="0" err="1">
                <a:effectLst>
                  <a:outerShdw blurRad="38100" dist="38100" dir="2700000" algn="tl">
                    <a:srgbClr val="000000">
                      <a:alpha val="43137"/>
                    </a:srgbClr>
                  </a:outerShdw>
                </a:effectLst>
              </a:rPr>
              <a:t>Contratación</a:t>
            </a:r>
            <a:r>
              <a:rPr lang="en-US" sz="3600" b="1" dirty="0">
                <a:effectLst>
                  <a:outerShdw blurRad="38100" dist="38100" dir="2700000" algn="tl">
                    <a:srgbClr val="000000">
                      <a:alpha val="43137"/>
                    </a:srgbClr>
                  </a:outerShdw>
                </a:effectLst>
              </a:rPr>
              <a:t> Ex </a:t>
            </a:r>
            <a:r>
              <a:rPr lang="en-US" sz="3600" b="1" dirty="0" err="1">
                <a:effectLst>
                  <a:outerShdw blurRad="38100" dist="38100" dir="2700000" algn="tl">
                    <a:srgbClr val="000000">
                      <a:alpha val="43137"/>
                    </a:srgbClr>
                  </a:outerShdw>
                </a:effectLst>
              </a:rPr>
              <a:t>convictos</a:t>
            </a:r>
            <a:endParaRPr lang="es-ES_tradnl"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3734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80808-A6F0-E702-1BE0-8942069D3C7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F9A15C-AE4A-0075-14A5-F1493C67BA1F}"/>
              </a:ext>
            </a:extLst>
          </p:cNvPr>
          <p:cNvSpPr>
            <a:spLocks noGrp="1"/>
          </p:cNvSpPr>
          <p:nvPr>
            <p:ph idx="1"/>
          </p:nvPr>
        </p:nvSpPr>
        <p:spPr>
          <a:xfrm>
            <a:off x="762000" y="1571244"/>
            <a:ext cx="8134350" cy="3048000"/>
          </a:xfrm>
        </p:spPr>
        <p:txBody>
          <a:bodyPr>
            <a:normAutofit/>
          </a:bodyPr>
          <a:lstStyle/>
          <a:p>
            <a:pPr marL="0" indent="0">
              <a:buNone/>
            </a:pPr>
            <a:r>
              <a:rPr lang="es-ES_tradnl" sz="3600" dirty="0">
                <a:solidFill>
                  <a:schemeClr val="tx1"/>
                </a:solidFill>
              </a:rPr>
              <a:t>Los participantes subsidiados por el incentivo de Ley 52 tienen que realizar las funciones y los deberes de acuerdo a su nombramiento y a lo establecido en la propuesta.</a:t>
            </a:r>
            <a:endParaRPr lang="en-US" sz="3600" dirty="0">
              <a:solidFill>
                <a:schemeClr val="tx1"/>
              </a:solidFill>
            </a:endParaRPr>
          </a:p>
        </p:txBody>
      </p:sp>
      <p:sp>
        <p:nvSpPr>
          <p:cNvPr id="2" name="Rectangle 1">
            <a:extLst>
              <a:ext uri="{FF2B5EF4-FFF2-40B4-BE49-F238E27FC236}">
                <a16:creationId xmlns:a16="http://schemas.microsoft.com/office/drawing/2014/main" id="{DA2B0A89-D423-9D1A-15A7-17CD32F1D5E9}"/>
              </a:ext>
            </a:extLst>
          </p:cNvPr>
          <p:cNvSpPr/>
          <p:nvPr/>
        </p:nvSpPr>
        <p:spPr>
          <a:xfrm>
            <a:off x="526473" y="409691"/>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 name="Content Placeholder 2">
            <a:extLst>
              <a:ext uri="{FF2B5EF4-FFF2-40B4-BE49-F238E27FC236}">
                <a16:creationId xmlns:a16="http://schemas.microsoft.com/office/drawing/2014/main" id="{0FA5102E-0377-8F0B-3D1B-7786BBABE395}"/>
              </a:ext>
            </a:extLst>
          </p:cNvPr>
          <p:cNvSpPr txBox="1">
            <a:spLocks/>
          </p:cNvSpPr>
          <p:nvPr/>
        </p:nvSpPr>
        <p:spPr>
          <a:xfrm>
            <a:off x="685800" y="304800"/>
            <a:ext cx="7239000" cy="990600"/>
          </a:xfrm>
          <a:prstGeom prst="rect">
            <a:avLst/>
          </a:prstGeom>
        </p:spPr>
        <p:txBody>
          <a:bodyPr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lgn="ctr">
              <a:buFont typeface="Tw Cen MT" panose="020B0602020104020603" pitchFamily="34" charset="0"/>
              <a:buNone/>
            </a:pPr>
            <a:r>
              <a:rPr lang="en-US" sz="3600" b="1" dirty="0" err="1">
                <a:effectLst>
                  <a:outerShdw blurRad="38100" dist="38100" dir="2700000" algn="tl">
                    <a:srgbClr val="000000">
                      <a:alpha val="43137"/>
                    </a:srgbClr>
                  </a:outerShdw>
                </a:effectLst>
              </a:rPr>
              <a:t>Funciones</a:t>
            </a:r>
            <a:r>
              <a:rPr lang="en-US" sz="3600" b="1" dirty="0">
                <a:effectLst>
                  <a:outerShdw blurRad="38100" dist="38100" dir="2700000" algn="tl">
                    <a:srgbClr val="000000">
                      <a:alpha val="43137"/>
                    </a:srgbClr>
                  </a:outerShdw>
                </a:effectLst>
              </a:rPr>
              <a:t> y </a:t>
            </a:r>
            <a:r>
              <a:rPr lang="en-US" sz="3600" b="1" dirty="0" err="1">
                <a:effectLst>
                  <a:outerShdw blurRad="38100" dist="38100" dir="2700000" algn="tl">
                    <a:srgbClr val="000000">
                      <a:alpha val="43137"/>
                    </a:srgbClr>
                  </a:outerShdw>
                </a:effectLst>
              </a:rPr>
              <a:t>Deberes</a:t>
            </a:r>
            <a:endParaRPr lang="es-ES_tradnl" sz="3600" b="1" dirty="0">
              <a:effectLst>
                <a:outerShdw blurRad="38100" dist="38100" dir="2700000" algn="tl">
                  <a:srgbClr val="000000">
                    <a:alpha val="43137"/>
                  </a:srgbClr>
                </a:outerShdw>
              </a:effectLst>
            </a:endParaRPr>
          </a:p>
        </p:txBody>
      </p:sp>
      <p:pic>
        <p:nvPicPr>
          <p:cNvPr id="6" name="Picture 5" descr="Workers professions isolated flat cartoon people set. Vector policeman, firefighter, builder and cook, doctor and farmer, journalist and military, postman, cleaner. Different occupations, man workers">
            <a:extLst>
              <a:ext uri="{FF2B5EF4-FFF2-40B4-BE49-F238E27FC236}">
                <a16:creationId xmlns:a16="http://schemas.microsoft.com/office/drawing/2014/main" id="{28B51D00-ADEA-F7E7-0FFA-3A650874AC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4572000"/>
            <a:ext cx="5829300" cy="1524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65597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8036" y="381000"/>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 name="Content Placeholder 2"/>
          <p:cNvSpPr>
            <a:spLocks noGrp="1"/>
          </p:cNvSpPr>
          <p:nvPr>
            <p:ph idx="1"/>
          </p:nvPr>
        </p:nvSpPr>
        <p:spPr>
          <a:xfrm>
            <a:off x="838200" y="2004060"/>
            <a:ext cx="6477000" cy="4800600"/>
          </a:xfrm>
        </p:spPr>
        <p:txBody>
          <a:bodyPr>
            <a:normAutofit/>
          </a:bodyPr>
          <a:lstStyle/>
          <a:p>
            <a:pPr marL="0" indent="0">
              <a:buNone/>
            </a:pPr>
            <a:r>
              <a:rPr lang="es-PR" sz="2400" b="1" dirty="0"/>
              <a:t>Documentos para radicar:</a:t>
            </a:r>
          </a:p>
          <a:p>
            <a:pPr lvl="1"/>
            <a:r>
              <a:rPr lang="es-PR" dirty="0">
                <a:solidFill>
                  <a:schemeClr val="tx1"/>
                </a:solidFill>
              </a:rPr>
              <a:t>Copia de estado financiero auditado o compilado. Si es negocio nuevo, entregar proyecciones a cinco (5) años </a:t>
            </a:r>
            <a:r>
              <a:rPr lang="es-PR" b="1" dirty="0">
                <a:solidFill>
                  <a:schemeClr val="tx1"/>
                </a:solidFill>
              </a:rPr>
              <a:t>juramentadas</a:t>
            </a:r>
          </a:p>
          <a:p>
            <a:pPr lvl="1"/>
            <a:r>
              <a:rPr lang="es-PR" dirty="0">
                <a:solidFill>
                  <a:schemeClr val="tx1"/>
                </a:solidFill>
              </a:rPr>
              <a:t>Si aplica:</a:t>
            </a:r>
          </a:p>
          <a:p>
            <a:pPr lvl="3"/>
            <a:r>
              <a:rPr lang="es-PR" sz="1800" dirty="0">
                <a:solidFill>
                  <a:schemeClr val="tx1"/>
                </a:solidFill>
              </a:rPr>
              <a:t>Copia del Certificado de Incorporación del Departamento de Estado</a:t>
            </a:r>
          </a:p>
          <a:p>
            <a:pPr lvl="3"/>
            <a:r>
              <a:rPr lang="es-PR" sz="1800" dirty="0">
                <a:solidFill>
                  <a:schemeClr val="tx1"/>
                </a:solidFill>
              </a:rPr>
              <a:t>Certificado de “</a:t>
            </a:r>
            <a:r>
              <a:rPr lang="es-PR" sz="1800" dirty="0" err="1">
                <a:solidFill>
                  <a:schemeClr val="tx1"/>
                </a:solidFill>
              </a:rPr>
              <a:t>Good</a:t>
            </a:r>
            <a:r>
              <a:rPr lang="es-PR" sz="1800" dirty="0">
                <a:solidFill>
                  <a:schemeClr val="tx1"/>
                </a:solidFill>
              </a:rPr>
              <a:t> Standing”</a:t>
            </a:r>
          </a:p>
          <a:p>
            <a:pPr lvl="3"/>
            <a:r>
              <a:rPr lang="es-PR" sz="1800" dirty="0">
                <a:solidFill>
                  <a:schemeClr val="tx1"/>
                </a:solidFill>
              </a:rPr>
              <a:t>Resolución Corporativa </a:t>
            </a:r>
            <a:r>
              <a:rPr lang="es-PR" sz="1800" dirty="0"/>
              <a:t>(</a:t>
            </a:r>
            <a:r>
              <a:rPr lang="es-PR" sz="1800" b="1" u="sng" dirty="0"/>
              <a:t>No</a:t>
            </a:r>
            <a:r>
              <a:rPr lang="es-PR" sz="1800" b="1" dirty="0"/>
              <a:t> autorizar a gestores ni consultores</a:t>
            </a:r>
            <a:r>
              <a:rPr lang="es-PR" sz="1800" dirty="0"/>
              <a:t>)</a:t>
            </a:r>
          </a:p>
          <a:p>
            <a:pPr lvl="1"/>
            <a:r>
              <a:rPr lang="es-PR" dirty="0">
                <a:solidFill>
                  <a:schemeClr val="tx1"/>
                </a:solidFill>
              </a:rPr>
              <a:t>Certificados originales de:</a:t>
            </a:r>
          </a:p>
          <a:p>
            <a:pPr lvl="2"/>
            <a:r>
              <a:rPr lang="es-PR" sz="1800" dirty="0"/>
              <a:t>No Deuda de Hacienda</a:t>
            </a:r>
          </a:p>
          <a:p>
            <a:pPr lvl="2"/>
            <a:r>
              <a:rPr lang="es-PR" sz="1800" dirty="0"/>
              <a:t>Planillas de los últimos 5 años</a:t>
            </a:r>
          </a:p>
          <a:p>
            <a:pPr lvl="3"/>
            <a:r>
              <a:rPr lang="es-PR" sz="1800" dirty="0">
                <a:solidFill>
                  <a:schemeClr val="tx1"/>
                </a:solidFill>
              </a:rPr>
              <a:t>Si el negocio tiene menos de 1 año,  deberá presentar las del dueño de la empresa</a:t>
            </a:r>
          </a:p>
          <a:p>
            <a:pPr lvl="1"/>
            <a:r>
              <a:rPr lang="es-PR" dirty="0">
                <a:solidFill>
                  <a:schemeClr val="tx1"/>
                </a:solidFill>
              </a:rPr>
              <a:t>Copia del certificado de Exención Contributiva (si aplica)</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6189" y="1341120"/>
            <a:ext cx="1687483" cy="1325880"/>
          </a:xfrm>
          <a:prstGeom prst="rect">
            <a:avLst/>
          </a:prstGeom>
        </p:spPr>
      </p:pic>
      <p:sp>
        <p:nvSpPr>
          <p:cNvPr id="6" name="TextBox 5">
            <a:extLst>
              <a:ext uri="{FF2B5EF4-FFF2-40B4-BE49-F238E27FC236}">
                <a16:creationId xmlns:a16="http://schemas.microsoft.com/office/drawing/2014/main" id="{BFEB6973-5412-86CA-7A2C-D677A5071490}"/>
              </a:ext>
            </a:extLst>
          </p:cNvPr>
          <p:cNvSpPr txBox="1"/>
          <p:nvPr/>
        </p:nvSpPr>
        <p:spPr>
          <a:xfrm>
            <a:off x="2133600" y="1152834"/>
            <a:ext cx="4572000" cy="707886"/>
          </a:xfrm>
          <a:prstGeom prst="rect">
            <a:avLst/>
          </a:prstGeom>
          <a:noFill/>
        </p:spPr>
        <p:txBody>
          <a:bodyPr wrap="square">
            <a:spAutoFit/>
          </a:bodyPr>
          <a:lstStyle/>
          <a:p>
            <a:r>
              <a:rPr lang="es-PR" sz="4000" b="1" dirty="0">
                <a:solidFill>
                  <a:srgbClr val="FF0000"/>
                </a:solidFill>
              </a:rPr>
              <a:t>Entidades Privadas</a:t>
            </a:r>
            <a:endParaRPr lang="en-US" sz="4000" dirty="0"/>
          </a:p>
        </p:txBody>
      </p:sp>
      <p:sp>
        <p:nvSpPr>
          <p:cNvPr id="9" name="Content Placeholder 2">
            <a:extLst>
              <a:ext uri="{FF2B5EF4-FFF2-40B4-BE49-F238E27FC236}">
                <a16:creationId xmlns:a16="http://schemas.microsoft.com/office/drawing/2014/main" id="{203BFE11-D459-8FFD-B53A-12298B6F34E3}"/>
              </a:ext>
            </a:extLst>
          </p:cNvPr>
          <p:cNvSpPr txBox="1">
            <a:spLocks/>
          </p:cNvSpPr>
          <p:nvPr/>
        </p:nvSpPr>
        <p:spPr>
          <a:xfrm>
            <a:off x="685800" y="304800"/>
            <a:ext cx="7239000" cy="990600"/>
          </a:xfrm>
          <a:prstGeom prst="rect">
            <a:avLst/>
          </a:prstGeom>
        </p:spPr>
        <p:txBody>
          <a:bodyPr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lgn="ctr">
              <a:buFont typeface="Tw Cen MT" panose="020B0602020104020603" pitchFamily="34" charset="0"/>
              <a:buNone/>
            </a:pPr>
            <a:r>
              <a:rPr lang="en-US" sz="3600" b="1" dirty="0" err="1">
                <a:effectLst>
                  <a:outerShdw blurRad="38100" dist="38100" dir="2700000" algn="tl">
                    <a:srgbClr val="000000">
                      <a:alpha val="43137"/>
                    </a:srgbClr>
                  </a:outerShdw>
                </a:effectLst>
              </a:rPr>
              <a:t>Requisitos</a:t>
            </a:r>
            <a:r>
              <a:rPr lang="en-US" sz="3600" b="1" dirty="0">
                <a:effectLst>
                  <a:outerShdw blurRad="38100" dist="38100" dir="2700000" algn="tl">
                    <a:srgbClr val="000000">
                      <a:alpha val="43137"/>
                    </a:srgbClr>
                  </a:outerShdw>
                </a:effectLst>
              </a:rPr>
              <a:t> de </a:t>
            </a:r>
            <a:r>
              <a:rPr lang="en-US" sz="3600" b="1" dirty="0" err="1">
                <a:effectLst>
                  <a:outerShdw blurRad="38100" dist="38100" dir="2700000" algn="tl">
                    <a:srgbClr val="000000">
                      <a:alpha val="43137"/>
                    </a:srgbClr>
                  </a:outerShdw>
                </a:effectLst>
              </a:rPr>
              <a:t>Elegibilidad</a:t>
            </a:r>
            <a:endParaRPr lang="es-ES_tradnl" sz="3600" b="1" dirty="0">
              <a:effectLst>
                <a:outerShdw blurRad="38100" dist="38100" dir="2700000" algn="tl">
                  <a:srgbClr val="000000">
                    <a:alpha val="43137"/>
                  </a:srgbClr>
                </a:outerShdw>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84245"/>
            <a:ext cx="8001000" cy="4980079"/>
          </a:xfrm>
        </p:spPr>
        <p:txBody>
          <a:bodyPr>
            <a:noAutofit/>
          </a:bodyPr>
          <a:lstStyle/>
          <a:p>
            <a:pPr marL="201168" lvl="1" indent="0">
              <a:buNone/>
            </a:pPr>
            <a:r>
              <a:rPr lang="es-PR" sz="4000" dirty="0">
                <a:solidFill>
                  <a:schemeClr val="tx1"/>
                </a:solidFill>
              </a:rPr>
              <a:t>Original Certificados de Deuda de:</a:t>
            </a:r>
          </a:p>
          <a:p>
            <a:pPr marL="201168" lvl="1" indent="0">
              <a:buNone/>
            </a:pPr>
            <a:endParaRPr lang="es-PR" sz="1050" dirty="0">
              <a:solidFill>
                <a:schemeClr val="tx1"/>
              </a:solidFill>
            </a:endParaRPr>
          </a:p>
          <a:p>
            <a:pPr lvl="2">
              <a:buFont typeface="Wingdings" panose="05000000000000000000" pitchFamily="2" charset="2"/>
              <a:buChar char="v"/>
            </a:pPr>
            <a:r>
              <a:rPr lang="es-PR" sz="2300" dirty="0">
                <a:solidFill>
                  <a:schemeClr val="tx1"/>
                </a:solidFill>
              </a:rPr>
              <a:t>Desempleo y </a:t>
            </a:r>
            <a:r>
              <a:rPr lang="es-PR" sz="2300" dirty="0" err="1">
                <a:solidFill>
                  <a:schemeClr val="tx1"/>
                </a:solidFill>
              </a:rPr>
              <a:t>Sinot</a:t>
            </a:r>
            <a:r>
              <a:rPr lang="es-PR" sz="2300" dirty="0">
                <a:solidFill>
                  <a:schemeClr val="tx1"/>
                </a:solidFill>
              </a:rPr>
              <a:t> </a:t>
            </a:r>
            <a:r>
              <a:rPr lang="es-PR" sz="2300" b="1" dirty="0">
                <a:solidFill>
                  <a:srgbClr val="FF0000"/>
                </a:solidFill>
              </a:rPr>
              <a:t>(</a:t>
            </a:r>
            <a:r>
              <a:rPr lang="es-PR" sz="1800" b="1" dirty="0">
                <a:solidFill>
                  <a:srgbClr val="FF0000"/>
                </a:solidFill>
              </a:rPr>
              <a:t>No se aceptarán las emitidas por internet)</a:t>
            </a:r>
            <a:endParaRPr lang="es-PR" sz="1800" b="1" dirty="0">
              <a:solidFill>
                <a:schemeClr val="tx1"/>
              </a:solidFill>
            </a:endParaRPr>
          </a:p>
          <a:p>
            <a:pPr marL="310896" lvl="2" indent="0">
              <a:buNone/>
            </a:pPr>
            <a:endParaRPr lang="es-PR" sz="800" dirty="0">
              <a:solidFill>
                <a:schemeClr val="tx1"/>
              </a:solidFill>
            </a:endParaRPr>
          </a:p>
          <a:p>
            <a:pPr lvl="2">
              <a:buFont typeface="Wingdings" panose="05000000000000000000" pitchFamily="2" charset="2"/>
              <a:buChar char="v"/>
            </a:pPr>
            <a:r>
              <a:rPr lang="es-PR" sz="2300" dirty="0">
                <a:solidFill>
                  <a:schemeClr val="tx1"/>
                </a:solidFill>
              </a:rPr>
              <a:t>Seguro </a:t>
            </a:r>
            <a:r>
              <a:rPr lang="es-PR" sz="2300" dirty="0" err="1">
                <a:solidFill>
                  <a:schemeClr val="tx1"/>
                </a:solidFill>
              </a:rPr>
              <a:t>Choferil</a:t>
            </a:r>
            <a:r>
              <a:rPr lang="es-PR" sz="2300" dirty="0">
                <a:solidFill>
                  <a:schemeClr val="tx1"/>
                </a:solidFill>
              </a:rPr>
              <a:t> </a:t>
            </a:r>
            <a:r>
              <a:rPr lang="es-PR" sz="1800" b="1" dirty="0">
                <a:solidFill>
                  <a:srgbClr val="FF0000"/>
                </a:solidFill>
              </a:rPr>
              <a:t>(No se aceptarán las emitidas por internet)</a:t>
            </a:r>
            <a:endParaRPr lang="es-PR" sz="2300" dirty="0">
              <a:solidFill>
                <a:schemeClr val="tx1"/>
              </a:solidFill>
            </a:endParaRPr>
          </a:p>
          <a:p>
            <a:pPr marL="310896" lvl="2" indent="0">
              <a:buNone/>
            </a:pPr>
            <a:endParaRPr lang="es-PR" sz="800" dirty="0">
              <a:solidFill>
                <a:schemeClr val="tx1"/>
              </a:solidFill>
            </a:endParaRPr>
          </a:p>
          <a:p>
            <a:pPr lvl="2">
              <a:buFont typeface="Wingdings" panose="05000000000000000000" pitchFamily="2" charset="2"/>
              <a:buChar char="v"/>
            </a:pPr>
            <a:r>
              <a:rPr lang="es-PR" sz="2300" dirty="0">
                <a:solidFill>
                  <a:schemeClr val="tx1"/>
                </a:solidFill>
              </a:rPr>
              <a:t>CRIM</a:t>
            </a:r>
          </a:p>
          <a:p>
            <a:pPr marL="310896" lvl="2" indent="0">
              <a:buNone/>
            </a:pPr>
            <a:endParaRPr lang="es-PR" sz="800" dirty="0">
              <a:solidFill>
                <a:schemeClr val="tx1"/>
              </a:solidFill>
            </a:endParaRPr>
          </a:p>
          <a:p>
            <a:pPr lvl="2">
              <a:buFont typeface="Wingdings" panose="05000000000000000000" pitchFamily="2" charset="2"/>
              <a:buChar char="v"/>
            </a:pPr>
            <a:r>
              <a:rPr lang="es-PR" sz="2300" dirty="0">
                <a:solidFill>
                  <a:schemeClr val="tx1"/>
                </a:solidFill>
              </a:rPr>
              <a:t>Fondo del Seguro de Estado</a:t>
            </a:r>
            <a:endParaRPr lang="es-PR" sz="2100" dirty="0"/>
          </a:p>
        </p:txBody>
      </p:sp>
      <p:sp>
        <p:nvSpPr>
          <p:cNvPr id="2" name="TextBox 1"/>
          <p:cNvSpPr txBox="1"/>
          <p:nvPr/>
        </p:nvSpPr>
        <p:spPr>
          <a:xfrm>
            <a:off x="838200" y="4926829"/>
            <a:ext cx="6838488" cy="707886"/>
          </a:xfrm>
          <a:prstGeom prst="rect">
            <a:avLst/>
          </a:prstGeom>
          <a:noFill/>
          <a:ln w="19050" cap="flat" cmpd="thickThin">
            <a:solidFill>
              <a:schemeClr val="accent3">
                <a:lumMod val="75000"/>
              </a:schemeClr>
            </a:solidFill>
            <a:prstDash val="solid"/>
            <a:round/>
          </a:ln>
          <a:effectLst>
            <a:outerShdw blurRad="50800" dist="50800" dir="5400000" algn="ctr" rotWithShape="0">
              <a:schemeClr val="bg1"/>
            </a:outerShdw>
          </a:effectLst>
        </p:spPr>
        <p:txBody>
          <a:bodyPr wrap="square" rtlCol="0">
            <a:spAutoFit/>
          </a:bodyPr>
          <a:lstStyle/>
          <a:p>
            <a:r>
              <a:rPr lang="es-ES_tradnl" sz="2000" b="1" dirty="0">
                <a:effectLst>
                  <a:outerShdw blurRad="38100" dist="38100" dir="2700000" algn="tl">
                    <a:srgbClr val="000000">
                      <a:alpha val="43137"/>
                    </a:srgbClr>
                  </a:outerShdw>
                </a:effectLst>
              </a:rPr>
              <a:t>NOTA:</a:t>
            </a:r>
            <a:r>
              <a:rPr lang="es-ES_tradnl" sz="2000" dirty="0">
                <a:effectLst>
                  <a:outerShdw blurRad="38100" dist="38100" dir="2700000" algn="tl">
                    <a:srgbClr val="000000">
                      <a:alpha val="43137"/>
                    </a:srgbClr>
                  </a:outerShdw>
                </a:effectLst>
              </a:rPr>
              <a:t> </a:t>
            </a:r>
            <a:r>
              <a:rPr lang="es-ES_tradnl" sz="2000" b="1" u="sng" dirty="0">
                <a:effectLst>
                  <a:outerShdw blurRad="38100" dist="38100" dir="2700000" algn="tl">
                    <a:srgbClr val="000000">
                      <a:alpha val="43137"/>
                    </a:srgbClr>
                  </a:outerShdw>
                </a:effectLst>
              </a:rPr>
              <a:t>Ninguna</a:t>
            </a:r>
            <a:r>
              <a:rPr lang="es-ES_tradnl" sz="2000" dirty="0">
                <a:effectLst>
                  <a:outerShdw blurRad="38100" dist="38100" dir="2700000" algn="tl">
                    <a:srgbClr val="000000">
                      <a:alpha val="43137"/>
                    </a:srgbClr>
                  </a:outerShdw>
                </a:effectLst>
              </a:rPr>
              <a:t> de las certificaciones de No Deuda sometidas, pueden</a:t>
            </a:r>
            <a:r>
              <a:rPr lang="es-ES_tradnl" sz="2000" b="1" dirty="0">
                <a:effectLst>
                  <a:outerShdw blurRad="38100" dist="38100" dir="2700000" algn="tl">
                    <a:srgbClr val="000000">
                      <a:alpha val="43137"/>
                    </a:srgbClr>
                  </a:outerShdw>
                </a:effectLst>
              </a:rPr>
              <a:t> </a:t>
            </a:r>
            <a:r>
              <a:rPr lang="es-ES_tradnl" sz="2000" dirty="0">
                <a:effectLst>
                  <a:outerShdw blurRad="38100" dist="38100" dir="2700000" algn="tl">
                    <a:srgbClr val="000000">
                      <a:alpha val="43137"/>
                    </a:srgbClr>
                  </a:outerShdw>
                </a:effectLst>
              </a:rPr>
              <a:t>tener más de tres (3) meses de emitidas.</a:t>
            </a:r>
          </a:p>
        </p:txBody>
      </p:sp>
      <p:pic>
        <p:nvPicPr>
          <p:cNvPr id="10" name="Picture 9" descr="http://www.fidenzacalcio.it/under16-1213/img/Avviso.jpg"/>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7437852" y="4191000"/>
            <a:ext cx="934392" cy="852318"/>
          </a:xfrm>
          <a:prstGeom prst="rect">
            <a:avLst/>
          </a:prstGeom>
          <a:noFill/>
          <a:ln>
            <a:noFill/>
          </a:ln>
        </p:spPr>
      </p:pic>
      <p:sp>
        <p:nvSpPr>
          <p:cNvPr id="6" name="Rectangle 5">
            <a:extLst>
              <a:ext uri="{FF2B5EF4-FFF2-40B4-BE49-F238E27FC236}">
                <a16:creationId xmlns:a16="http://schemas.microsoft.com/office/drawing/2014/main" id="{14E971C8-8963-2A8E-643C-40ABDCC1420E}"/>
              </a:ext>
            </a:extLst>
          </p:cNvPr>
          <p:cNvSpPr/>
          <p:nvPr/>
        </p:nvSpPr>
        <p:spPr>
          <a:xfrm>
            <a:off x="568036" y="381000"/>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Content Placeholder 2">
            <a:extLst>
              <a:ext uri="{FF2B5EF4-FFF2-40B4-BE49-F238E27FC236}">
                <a16:creationId xmlns:a16="http://schemas.microsoft.com/office/drawing/2014/main" id="{E83B7938-8717-9BE6-BF6F-BB7EAF8A1F29}"/>
              </a:ext>
            </a:extLst>
          </p:cNvPr>
          <p:cNvSpPr txBox="1">
            <a:spLocks/>
          </p:cNvSpPr>
          <p:nvPr/>
        </p:nvSpPr>
        <p:spPr>
          <a:xfrm>
            <a:off x="838200" y="293645"/>
            <a:ext cx="7239000" cy="990600"/>
          </a:xfrm>
          <a:prstGeom prst="rect">
            <a:avLst/>
          </a:prstGeom>
        </p:spPr>
        <p:txBody>
          <a:bodyPr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lgn="ctr">
              <a:buFont typeface="Tw Cen MT" panose="020B0602020104020603" pitchFamily="34" charset="0"/>
              <a:buNone/>
            </a:pPr>
            <a:r>
              <a:rPr lang="en-US" sz="3600" b="1" dirty="0" err="1">
                <a:effectLst>
                  <a:outerShdw blurRad="38100" dist="38100" dir="2700000" algn="tl">
                    <a:srgbClr val="000000">
                      <a:alpha val="43137"/>
                    </a:srgbClr>
                  </a:outerShdw>
                </a:effectLst>
              </a:rPr>
              <a:t>Requisitos</a:t>
            </a:r>
            <a:r>
              <a:rPr lang="en-US" sz="3600" b="1" dirty="0">
                <a:effectLst>
                  <a:outerShdw blurRad="38100" dist="38100" dir="2700000" algn="tl">
                    <a:srgbClr val="000000">
                      <a:alpha val="43137"/>
                    </a:srgbClr>
                  </a:outerShdw>
                </a:effectLst>
              </a:rPr>
              <a:t> de </a:t>
            </a:r>
            <a:r>
              <a:rPr lang="en-US" sz="3600" b="1" dirty="0" err="1">
                <a:effectLst>
                  <a:outerShdw blurRad="38100" dist="38100" dir="2700000" algn="tl">
                    <a:srgbClr val="000000">
                      <a:alpha val="43137"/>
                    </a:srgbClr>
                  </a:outerShdw>
                </a:effectLst>
              </a:rPr>
              <a:t>Elegibilidad</a:t>
            </a:r>
            <a:endParaRPr lang="es-ES_tradnl" sz="3600" b="1" dirty="0">
              <a:effectLst>
                <a:outerShdw blurRad="38100" dist="38100" dir="2700000" algn="tl">
                  <a:srgbClr val="000000">
                    <a:alpha val="43137"/>
                  </a:srgbClr>
                </a:outerShdw>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9592" y="838200"/>
            <a:ext cx="8416806" cy="5410200"/>
          </a:xfrm>
        </p:spPr>
        <p:txBody>
          <a:bodyPr>
            <a:noAutofit/>
          </a:bodyPr>
          <a:lstStyle/>
          <a:p>
            <a:pPr lvl="1"/>
            <a:endParaRPr lang="es-PR" sz="2400" dirty="0"/>
          </a:p>
          <a:p>
            <a:pPr marL="201168" lvl="1" indent="0">
              <a:buNone/>
            </a:pPr>
            <a:r>
              <a:rPr lang="es-PR" sz="3600" dirty="0">
                <a:solidFill>
                  <a:schemeClr val="tx1"/>
                </a:solidFill>
              </a:rPr>
              <a:t>Copias de:</a:t>
            </a:r>
          </a:p>
          <a:p>
            <a:pPr marL="201168" lvl="1" indent="0">
              <a:buNone/>
            </a:pPr>
            <a:endParaRPr lang="es-PR" sz="1000" dirty="0"/>
          </a:p>
          <a:p>
            <a:pPr lvl="2">
              <a:buFont typeface="Wingdings" panose="05000000000000000000" pitchFamily="2" charset="2"/>
              <a:buChar char="Ø"/>
            </a:pPr>
            <a:r>
              <a:rPr lang="es-PR" sz="3200" dirty="0">
                <a:solidFill>
                  <a:schemeClr val="tx1"/>
                </a:solidFill>
              </a:rPr>
              <a:t>Patente Municipal</a:t>
            </a:r>
          </a:p>
          <a:p>
            <a:pPr lvl="2">
              <a:buFont typeface="Wingdings" panose="05000000000000000000" pitchFamily="2" charset="2"/>
              <a:buChar char="Ø"/>
            </a:pPr>
            <a:r>
              <a:rPr lang="es-PR" sz="3200" dirty="0" err="1">
                <a:solidFill>
                  <a:schemeClr val="tx1"/>
                </a:solidFill>
              </a:rPr>
              <a:t>Cert</a:t>
            </a:r>
            <a:r>
              <a:rPr lang="es-PR" sz="3200" dirty="0">
                <a:solidFill>
                  <a:schemeClr val="tx1"/>
                </a:solidFill>
              </a:rPr>
              <a:t>. Registro de Promotores </a:t>
            </a:r>
            <a:r>
              <a:rPr lang="es-PR" sz="2400" dirty="0">
                <a:solidFill>
                  <a:schemeClr val="tx1"/>
                </a:solidFill>
              </a:rPr>
              <a:t>(Arte y Cultura)</a:t>
            </a:r>
          </a:p>
          <a:p>
            <a:pPr marL="555498" lvl="2" indent="-171450">
              <a:buFont typeface="Wingdings" panose="05000000000000000000" pitchFamily="2" charset="2"/>
              <a:buChar char="Ø"/>
            </a:pPr>
            <a:endParaRPr lang="es-PR" sz="1100" dirty="0">
              <a:solidFill>
                <a:schemeClr val="tx1"/>
              </a:solidFill>
            </a:endParaRPr>
          </a:p>
          <a:p>
            <a:pPr lvl="2">
              <a:buFont typeface="Wingdings" panose="05000000000000000000" pitchFamily="2" charset="2"/>
              <a:buChar char="Ø"/>
            </a:pPr>
            <a:r>
              <a:rPr lang="es-ES_tradnl" sz="3200" b="1" dirty="0">
                <a:solidFill>
                  <a:schemeClr val="tx1"/>
                </a:solidFill>
              </a:rPr>
              <a:t>Permiso Único que incluya:</a:t>
            </a:r>
          </a:p>
          <a:p>
            <a:pPr lvl="6">
              <a:buFont typeface="Arial" panose="020B0604020202020204" pitchFamily="34" charset="0"/>
              <a:buChar char="•"/>
            </a:pPr>
            <a:r>
              <a:rPr lang="es-ES_tradnl" sz="3200" b="1" dirty="0">
                <a:solidFill>
                  <a:schemeClr val="tx1"/>
                </a:solidFill>
              </a:rPr>
              <a:t>Permiso de Uso</a:t>
            </a:r>
          </a:p>
          <a:p>
            <a:pPr lvl="6">
              <a:buFont typeface="Arial" panose="020B0604020202020204" pitchFamily="34" charset="0"/>
              <a:buChar char="•"/>
            </a:pPr>
            <a:r>
              <a:rPr lang="es-ES_tradnl" sz="3200" b="1" dirty="0">
                <a:solidFill>
                  <a:schemeClr val="tx1"/>
                </a:solidFill>
              </a:rPr>
              <a:t>Salud</a:t>
            </a:r>
            <a:r>
              <a:rPr lang="es-ES_tradnl" sz="3200" dirty="0">
                <a:solidFill>
                  <a:schemeClr val="tx1"/>
                </a:solidFill>
              </a:rPr>
              <a:t> (si son hogares de cuido o son servicios de alimentos)</a:t>
            </a:r>
          </a:p>
          <a:p>
            <a:pPr lvl="6">
              <a:buFont typeface="Arial" panose="020B0604020202020204" pitchFamily="34" charset="0"/>
              <a:buChar char="•"/>
            </a:pPr>
            <a:r>
              <a:rPr lang="es-ES_tradnl" sz="3200" b="1" dirty="0">
                <a:solidFill>
                  <a:schemeClr val="tx1"/>
                </a:solidFill>
              </a:rPr>
              <a:t>Bomberos</a:t>
            </a:r>
            <a:r>
              <a:rPr lang="es-ES_tradnl" sz="3200" dirty="0">
                <a:solidFill>
                  <a:schemeClr val="tx1"/>
                </a:solidFill>
              </a:rPr>
              <a:t> </a:t>
            </a:r>
            <a:endParaRPr lang="es-ES_tradnl" sz="2400" dirty="0">
              <a:solidFill>
                <a:schemeClr val="tx1"/>
              </a:solidFill>
            </a:endParaRPr>
          </a:p>
          <a:p>
            <a:pPr lvl="2"/>
            <a:endParaRPr lang="es-PR" sz="2400" dirty="0">
              <a:solidFill>
                <a:schemeClr val="tx1"/>
              </a:solidFill>
            </a:endParaRPr>
          </a:p>
          <a:p>
            <a:pPr lvl="2"/>
            <a:endParaRPr lang="es-PR" sz="2400" dirty="0"/>
          </a:p>
          <a:p>
            <a:pPr lvl="2"/>
            <a:endParaRPr lang="es-PR" sz="2400" dirty="0"/>
          </a:p>
        </p:txBody>
      </p:sp>
      <p:sp>
        <p:nvSpPr>
          <p:cNvPr id="2" name="Rectangle 1">
            <a:extLst>
              <a:ext uri="{FF2B5EF4-FFF2-40B4-BE49-F238E27FC236}">
                <a16:creationId xmlns:a16="http://schemas.microsoft.com/office/drawing/2014/main" id="{6BBFEB45-FF62-25C8-1772-E67E9B08339F}"/>
              </a:ext>
            </a:extLst>
          </p:cNvPr>
          <p:cNvSpPr/>
          <p:nvPr/>
        </p:nvSpPr>
        <p:spPr>
          <a:xfrm>
            <a:off x="533400" y="381000"/>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Content Placeholder 2">
            <a:extLst>
              <a:ext uri="{FF2B5EF4-FFF2-40B4-BE49-F238E27FC236}">
                <a16:creationId xmlns:a16="http://schemas.microsoft.com/office/drawing/2014/main" id="{140104D3-C426-CAA0-0FB0-60E639EEC7AF}"/>
              </a:ext>
            </a:extLst>
          </p:cNvPr>
          <p:cNvSpPr txBox="1">
            <a:spLocks/>
          </p:cNvSpPr>
          <p:nvPr/>
        </p:nvSpPr>
        <p:spPr>
          <a:xfrm>
            <a:off x="838200" y="293645"/>
            <a:ext cx="7239000" cy="990600"/>
          </a:xfrm>
          <a:prstGeom prst="rect">
            <a:avLst/>
          </a:prstGeom>
        </p:spPr>
        <p:txBody>
          <a:bodyPr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lgn="ctr">
              <a:buFont typeface="Tw Cen MT" panose="020B0602020104020603" pitchFamily="34" charset="0"/>
              <a:buNone/>
            </a:pPr>
            <a:r>
              <a:rPr lang="en-US" sz="3600" b="1" dirty="0" err="1">
                <a:effectLst>
                  <a:outerShdw blurRad="38100" dist="38100" dir="2700000" algn="tl">
                    <a:srgbClr val="000000">
                      <a:alpha val="43137"/>
                    </a:srgbClr>
                  </a:outerShdw>
                </a:effectLst>
              </a:rPr>
              <a:t>Requisitos</a:t>
            </a:r>
            <a:r>
              <a:rPr lang="en-US" sz="3600" b="1" dirty="0">
                <a:effectLst>
                  <a:outerShdw blurRad="38100" dist="38100" dir="2700000" algn="tl">
                    <a:srgbClr val="000000">
                      <a:alpha val="43137"/>
                    </a:srgbClr>
                  </a:outerShdw>
                </a:effectLst>
              </a:rPr>
              <a:t> de </a:t>
            </a:r>
            <a:r>
              <a:rPr lang="en-US" sz="3600" b="1" dirty="0" err="1">
                <a:effectLst>
                  <a:outerShdw blurRad="38100" dist="38100" dir="2700000" algn="tl">
                    <a:srgbClr val="000000">
                      <a:alpha val="43137"/>
                    </a:srgbClr>
                  </a:outerShdw>
                </a:effectLst>
              </a:rPr>
              <a:t>Elegibilidad</a:t>
            </a:r>
            <a:endParaRPr lang="es-ES_tradnl"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6805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931445-0B1E-6605-E31B-92F23D23DE8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C07AFA6-28CC-101F-A0E1-F034451B130A}"/>
              </a:ext>
            </a:extLst>
          </p:cNvPr>
          <p:cNvSpPr/>
          <p:nvPr/>
        </p:nvSpPr>
        <p:spPr>
          <a:xfrm>
            <a:off x="609600" y="308885"/>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 name="Content Placeholder 2">
            <a:extLst>
              <a:ext uri="{FF2B5EF4-FFF2-40B4-BE49-F238E27FC236}">
                <a16:creationId xmlns:a16="http://schemas.microsoft.com/office/drawing/2014/main" id="{28750D43-5AA9-14E6-392F-A6194F440678}"/>
              </a:ext>
            </a:extLst>
          </p:cNvPr>
          <p:cNvSpPr>
            <a:spLocks noGrp="1"/>
          </p:cNvSpPr>
          <p:nvPr>
            <p:ph idx="1"/>
          </p:nvPr>
        </p:nvSpPr>
        <p:spPr>
          <a:xfrm>
            <a:off x="800100" y="1752600"/>
            <a:ext cx="7848600" cy="2362200"/>
          </a:xfrm>
        </p:spPr>
        <p:txBody>
          <a:bodyPr>
            <a:noAutofit/>
          </a:bodyPr>
          <a:lstStyle/>
          <a:p>
            <a:pPr marL="384048" lvl="2" indent="0">
              <a:buNone/>
            </a:pPr>
            <a:r>
              <a:rPr lang="es-PR" sz="3600" dirty="0"/>
              <a:t>Si la entidad entiende que no es necesario presentar algún documento de  los solicitados, deberá </a:t>
            </a:r>
            <a:r>
              <a:rPr lang="es-PR" sz="3600" u="sng" dirty="0"/>
              <a:t>someter un escrito explicativo </a:t>
            </a:r>
            <a:r>
              <a:rPr lang="es-PR" sz="3600" dirty="0"/>
              <a:t>al respecto.</a:t>
            </a:r>
          </a:p>
        </p:txBody>
      </p:sp>
      <p:sp>
        <p:nvSpPr>
          <p:cNvPr id="2" name="Content Placeholder 2">
            <a:extLst>
              <a:ext uri="{FF2B5EF4-FFF2-40B4-BE49-F238E27FC236}">
                <a16:creationId xmlns:a16="http://schemas.microsoft.com/office/drawing/2014/main" id="{9042888B-08F2-FAD5-F98B-885977067CC2}"/>
              </a:ext>
            </a:extLst>
          </p:cNvPr>
          <p:cNvSpPr txBox="1">
            <a:spLocks/>
          </p:cNvSpPr>
          <p:nvPr/>
        </p:nvSpPr>
        <p:spPr>
          <a:xfrm>
            <a:off x="838200" y="293645"/>
            <a:ext cx="7239000" cy="990600"/>
          </a:xfrm>
          <a:prstGeom prst="rect">
            <a:avLst/>
          </a:prstGeom>
        </p:spPr>
        <p:txBody>
          <a:bodyPr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lgn="ctr">
              <a:buFont typeface="Tw Cen MT" panose="020B0602020104020603" pitchFamily="34" charset="0"/>
              <a:buNone/>
            </a:pPr>
            <a:r>
              <a:rPr lang="en-US" sz="3600" b="1" dirty="0" err="1">
                <a:effectLst>
                  <a:outerShdw blurRad="38100" dist="38100" dir="2700000" algn="tl">
                    <a:srgbClr val="000000">
                      <a:alpha val="43137"/>
                    </a:srgbClr>
                  </a:outerShdw>
                </a:effectLst>
              </a:rPr>
              <a:t>Requisitos</a:t>
            </a:r>
            <a:r>
              <a:rPr lang="en-US" sz="3600" b="1" dirty="0">
                <a:effectLst>
                  <a:outerShdw blurRad="38100" dist="38100" dir="2700000" algn="tl">
                    <a:srgbClr val="000000">
                      <a:alpha val="43137"/>
                    </a:srgbClr>
                  </a:outerShdw>
                </a:effectLst>
              </a:rPr>
              <a:t> de </a:t>
            </a:r>
            <a:r>
              <a:rPr lang="en-US" sz="3600" b="1" dirty="0" err="1">
                <a:effectLst>
                  <a:outerShdw blurRad="38100" dist="38100" dir="2700000" algn="tl">
                    <a:srgbClr val="000000">
                      <a:alpha val="43137"/>
                    </a:srgbClr>
                  </a:outerShdw>
                </a:effectLst>
              </a:rPr>
              <a:t>Elegibilidad</a:t>
            </a:r>
            <a:endParaRPr lang="es-ES_tradnl" sz="3600" b="1" dirty="0">
              <a:effectLst>
                <a:outerShdw blurRad="38100" dist="38100" dir="2700000" algn="tl">
                  <a:srgbClr val="000000">
                    <a:alpha val="43137"/>
                  </a:srgbClr>
                </a:outerShdw>
              </a:effectLst>
            </a:endParaRPr>
          </a:p>
        </p:txBody>
      </p:sp>
      <p:pic>
        <p:nvPicPr>
          <p:cNvPr id="2050" name="Picture 2" descr="Serious Caucasian male lawyer signing a legal contract in a professional office setting, isolated on white background">
            <a:extLst>
              <a:ext uri="{FF2B5EF4-FFF2-40B4-BE49-F238E27FC236}">
                <a16:creationId xmlns:a16="http://schemas.microsoft.com/office/drawing/2014/main" id="{FA1A6C84-07F6-5C85-C155-D22A6130E4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114800"/>
            <a:ext cx="2157413"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163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1E564D-1BD6-772F-C486-9A3FD3B0B5E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BF55829-DA67-1151-6B42-4EF561DFF5C9}"/>
              </a:ext>
            </a:extLst>
          </p:cNvPr>
          <p:cNvSpPr/>
          <p:nvPr/>
        </p:nvSpPr>
        <p:spPr>
          <a:xfrm>
            <a:off x="629592" y="308885"/>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 name="Content Placeholder 2">
            <a:extLst>
              <a:ext uri="{FF2B5EF4-FFF2-40B4-BE49-F238E27FC236}">
                <a16:creationId xmlns:a16="http://schemas.microsoft.com/office/drawing/2014/main" id="{E6BEB44F-D04F-A65D-356D-3F2DF566695B}"/>
              </a:ext>
            </a:extLst>
          </p:cNvPr>
          <p:cNvSpPr>
            <a:spLocks noGrp="1"/>
          </p:cNvSpPr>
          <p:nvPr>
            <p:ph idx="1"/>
          </p:nvPr>
        </p:nvSpPr>
        <p:spPr>
          <a:xfrm>
            <a:off x="629592" y="838200"/>
            <a:ext cx="8416806" cy="5410200"/>
          </a:xfrm>
        </p:spPr>
        <p:txBody>
          <a:bodyPr>
            <a:noAutofit/>
          </a:bodyPr>
          <a:lstStyle/>
          <a:p>
            <a:pPr lvl="1"/>
            <a:endParaRPr lang="es-PR" sz="2400" dirty="0"/>
          </a:p>
          <a:p>
            <a:pPr marL="201168" lvl="1" indent="0">
              <a:buNone/>
            </a:pPr>
            <a:r>
              <a:rPr lang="es-PR" sz="2400" b="1" dirty="0" err="1">
                <a:solidFill>
                  <a:srgbClr val="FF0000"/>
                </a:solidFill>
              </a:rPr>
              <a:t>PyME</a:t>
            </a:r>
            <a:r>
              <a:rPr lang="es-PR" sz="2400" b="1" dirty="0">
                <a:solidFill>
                  <a:srgbClr val="FF0000"/>
                </a:solidFill>
              </a:rPr>
              <a:t> Elegible</a:t>
            </a:r>
          </a:p>
          <a:p>
            <a:pPr marL="201168" lvl="1" indent="0">
              <a:buNone/>
            </a:pPr>
            <a:endParaRPr lang="es-PR" sz="2000" dirty="0"/>
          </a:p>
          <a:p>
            <a:pPr marL="201168" lvl="1" indent="0">
              <a:buNone/>
            </a:pPr>
            <a:r>
              <a:rPr lang="es-PR" sz="2800" dirty="0"/>
              <a:t>Además de todos los documentos antes mencionados, deberá entregar:</a:t>
            </a:r>
          </a:p>
          <a:p>
            <a:pPr marL="201168" lvl="1" indent="0">
              <a:buNone/>
            </a:pPr>
            <a:endParaRPr lang="es-PR" sz="2000" dirty="0"/>
          </a:p>
          <a:p>
            <a:pPr marL="292608" lvl="1" indent="0">
              <a:buNone/>
            </a:pPr>
            <a:r>
              <a:rPr lang="es-ES_tradnl" sz="2000" dirty="0">
                <a:solidFill>
                  <a:schemeClr val="tx1"/>
                </a:solidFill>
              </a:rPr>
              <a:t>1- Copia de la última planilla del Seguro por Desempleo e Incapacidad radicada en el DTRH. En caso de ser de reciente creación, presentará cualquier otro documento que evidencie la cantidad de empleados.</a:t>
            </a:r>
          </a:p>
          <a:p>
            <a:pPr marL="292608" lvl="1" indent="0">
              <a:buNone/>
            </a:pPr>
            <a:endParaRPr lang="es-ES_tradnl" sz="2000" dirty="0">
              <a:solidFill>
                <a:schemeClr val="tx1"/>
              </a:solidFill>
            </a:endParaRPr>
          </a:p>
          <a:p>
            <a:pPr marL="292608" lvl="1" indent="0">
              <a:buNone/>
            </a:pPr>
            <a:r>
              <a:rPr lang="es-ES_tradnl" sz="2000" dirty="0">
                <a:solidFill>
                  <a:schemeClr val="tx1"/>
                </a:solidFill>
              </a:rPr>
              <a:t>2- Copia de la última planilla de contribuciones sobre ingresos radicada en el Departamento de Hacienda. En caso de ser una empresa de reciente creación, podrá presentar cualquier otro documento que evidencie los ingresos brutos proyectados al momento de presentar la propuesta.  </a:t>
            </a:r>
          </a:p>
          <a:p>
            <a:pPr lvl="2"/>
            <a:endParaRPr lang="es-PR" sz="2400" dirty="0">
              <a:solidFill>
                <a:schemeClr val="tx1"/>
              </a:solidFill>
            </a:endParaRPr>
          </a:p>
          <a:p>
            <a:pPr lvl="2"/>
            <a:endParaRPr lang="es-PR" sz="2400" dirty="0"/>
          </a:p>
          <a:p>
            <a:pPr lvl="2"/>
            <a:endParaRPr lang="es-PR" sz="2400" dirty="0"/>
          </a:p>
        </p:txBody>
      </p:sp>
      <p:sp>
        <p:nvSpPr>
          <p:cNvPr id="5" name="Content Placeholder 2">
            <a:extLst>
              <a:ext uri="{FF2B5EF4-FFF2-40B4-BE49-F238E27FC236}">
                <a16:creationId xmlns:a16="http://schemas.microsoft.com/office/drawing/2014/main" id="{570B3623-4D7A-A45C-4640-5C45C7DFF4D7}"/>
              </a:ext>
            </a:extLst>
          </p:cNvPr>
          <p:cNvSpPr txBox="1">
            <a:spLocks/>
          </p:cNvSpPr>
          <p:nvPr/>
        </p:nvSpPr>
        <p:spPr>
          <a:xfrm>
            <a:off x="838200" y="293645"/>
            <a:ext cx="7239000" cy="990600"/>
          </a:xfrm>
          <a:prstGeom prst="rect">
            <a:avLst/>
          </a:prstGeom>
        </p:spPr>
        <p:txBody>
          <a:bodyPr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lgn="ctr">
              <a:buFont typeface="Tw Cen MT" panose="020B0602020104020603" pitchFamily="34" charset="0"/>
              <a:buNone/>
            </a:pPr>
            <a:r>
              <a:rPr lang="en-US" sz="3600" b="1" dirty="0" err="1">
                <a:effectLst>
                  <a:outerShdw blurRad="38100" dist="38100" dir="2700000" algn="tl">
                    <a:srgbClr val="000000">
                      <a:alpha val="43137"/>
                    </a:srgbClr>
                  </a:outerShdw>
                </a:effectLst>
              </a:rPr>
              <a:t>Requisitos</a:t>
            </a:r>
            <a:r>
              <a:rPr lang="en-US" sz="3600" b="1" dirty="0">
                <a:effectLst>
                  <a:outerShdw blurRad="38100" dist="38100" dir="2700000" algn="tl">
                    <a:srgbClr val="000000">
                      <a:alpha val="43137"/>
                    </a:srgbClr>
                  </a:outerShdw>
                </a:effectLst>
              </a:rPr>
              <a:t> de </a:t>
            </a:r>
            <a:r>
              <a:rPr lang="en-US" sz="3600" b="1" dirty="0" err="1">
                <a:effectLst>
                  <a:outerShdw blurRad="38100" dist="38100" dir="2700000" algn="tl">
                    <a:srgbClr val="000000">
                      <a:alpha val="43137"/>
                    </a:srgbClr>
                  </a:outerShdw>
                </a:effectLst>
              </a:rPr>
              <a:t>Elegibilidad</a:t>
            </a:r>
            <a:endParaRPr lang="es-ES_tradnl"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5650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8FCE8E-FA10-CB7F-3033-B31A491C3DF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BA36265-DA81-452E-54D4-4AC1BF112D34}"/>
              </a:ext>
            </a:extLst>
          </p:cNvPr>
          <p:cNvSpPr/>
          <p:nvPr/>
        </p:nvSpPr>
        <p:spPr>
          <a:xfrm>
            <a:off x="629592" y="308885"/>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 name="Content Placeholder 2">
            <a:extLst>
              <a:ext uri="{FF2B5EF4-FFF2-40B4-BE49-F238E27FC236}">
                <a16:creationId xmlns:a16="http://schemas.microsoft.com/office/drawing/2014/main" id="{204BEDDE-4319-1481-8CD6-E8561B1ABF50}"/>
              </a:ext>
            </a:extLst>
          </p:cNvPr>
          <p:cNvSpPr>
            <a:spLocks noGrp="1"/>
          </p:cNvSpPr>
          <p:nvPr>
            <p:ph idx="1"/>
          </p:nvPr>
        </p:nvSpPr>
        <p:spPr>
          <a:xfrm>
            <a:off x="744597" y="795041"/>
            <a:ext cx="8114595" cy="5410200"/>
          </a:xfrm>
        </p:spPr>
        <p:txBody>
          <a:bodyPr>
            <a:noAutofit/>
          </a:bodyPr>
          <a:lstStyle/>
          <a:p>
            <a:pPr lvl="1"/>
            <a:endParaRPr lang="es-PR" sz="2400" dirty="0"/>
          </a:p>
          <a:p>
            <a:pPr marL="201168" lvl="1" indent="0">
              <a:buNone/>
            </a:pPr>
            <a:r>
              <a:rPr lang="es-PR" sz="2400" b="1" dirty="0" err="1">
                <a:solidFill>
                  <a:srgbClr val="FF0000"/>
                </a:solidFill>
              </a:rPr>
              <a:t>PyME</a:t>
            </a:r>
            <a:r>
              <a:rPr lang="es-PR" sz="2400" b="1" dirty="0">
                <a:solidFill>
                  <a:srgbClr val="FF0000"/>
                </a:solidFill>
              </a:rPr>
              <a:t> Certificada</a:t>
            </a:r>
          </a:p>
          <a:p>
            <a:pPr marL="201168" lvl="1" indent="0">
              <a:buNone/>
            </a:pPr>
            <a:endParaRPr lang="es-PR" sz="800" dirty="0"/>
          </a:p>
          <a:p>
            <a:pPr marL="0" indent="0">
              <a:buNone/>
            </a:pPr>
            <a:r>
              <a:rPr lang="es-ES_tradnl" sz="2800" dirty="0"/>
              <a:t>Aunque no tiene que llenar nuestra propuesta, nos va a entregar:</a:t>
            </a:r>
          </a:p>
          <a:p>
            <a:pPr marL="0" indent="0">
              <a:buNone/>
            </a:pPr>
            <a:endParaRPr lang="es-ES_tradnl" sz="1000" dirty="0">
              <a:solidFill>
                <a:schemeClr val="tx1"/>
              </a:solidFill>
            </a:endParaRPr>
          </a:p>
          <a:p>
            <a:pPr marL="1143000" lvl="4" indent="-457200"/>
            <a:r>
              <a:rPr lang="es-ES_tradnl" sz="2400" dirty="0">
                <a:solidFill>
                  <a:schemeClr val="tx1"/>
                </a:solidFill>
              </a:rPr>
              <a:t>Copia del Acuerdo para la creación de empleos con la Compañía de Comercio y Exportación</a:t>
            </a:r>
          </a:p>
          <a:p>
            <a:pPr marL="685800" lvl="4" indent="0">
              <a:buNone/>
            </a:pPr>
            <a:endParaRPr lang="es-ES_tradnl" sz="2400" dirty="0">
              <a:solidFill>
                <a:schemeClr val="tx1"/>
              </a:solidFill>
            </a:endParaRPr>
          </a:p>
          <a:p>
            <a:pPr marL="1143000" lvl="4" indent="-457200"/>
            <a:r>
              <a:rPr lang="es-ES_tradnl" sz="2400" dirty="0">
                <a:solidFill>
                  <a:schemeClr val="tx1"/>
                </a:solidFill>
              </a:rPr>
              <a:t>Original de Resolución Corporativa</a:t>
            </a:r>
          </a:p>
          <a:p>
            <a:pPr marL="1143000" lvl="4" indent="-457200"/>
            <a:endParaRPr lang="es-ES_tradnl" sz="2400" dirty="0">
              <a:solidFill>
                <a:schemeClr val="tx1"/>
              </a:solidFill>
            </a:endParaRPr>
          </a:p>
          <a:p>
            <a:pPr marL="1143000" lvl="4" indent="-457200"/>
            <a:r>
              <a:rPr lang="es-ES_tradnl" sz="2400" dirty="0">
                <a:solidFill>
                  <a:schemeClr val="tx1"/>
                </a:solidFill>
              </a:rPr>
              <a:t>Identificación con foto</a:t>
            </a:r>
          </a:p>
          <a:p>
            <a:pPr lvl="2"/>
            <a:endParaRPr lang="es-PR" sz="2400" dirty="0">
              <a:solidFill>
                <a:schemeClr val="tx1"/>
              </a:solidFill>
            </a:endParaRPr>
          </a:p>
          <a:p>
            <a:pPr lvl="2"/>
            <a:endParaRPr lang="es-PR" sz="2400" dirty="0"/>
          </a:p>
          <a:p>
            <a:pPr lvl="2"/>
            <a:endParaRPr lang="es-PR" sz="2400" dirty="0"/>
          </a:p>
        </p:txBody>
      </p:sp>
      <p:sp>
        <p:nvSpPr>
          <p:cNvPr id="5" name="Content Placeholder 2">
            <a:extLst>
              <a:ext uri="{FF2B5EF4-FFF2-40B4-BE49-F238E27FC236}">
                <a16:creationId xmlns:a16="http://schemas.microsoft.com/office/drawing/2014/main" id="{A740D594-EBAF-7B05-C8DB-DBDC31157DFA}"/>
              </a:ext>
            </a:extLst>
          </p:cNvPr>
          <p:cNvSpPr txBox="1">
            <a:spLocks/>
          </p:cNvSpPr>
          <p:nvPr/>
        </p:nvSpPr>
        <p:spPr>
          <a:xfrm>
            <a:off x="838200" y="293645"/>
            <a:ext cx="7239000" cy="990600"/>
          </a:xfrm>
          <a:prstGeom prst="rect">
            <a:avLst/>
          </a:prstGeom>
        </p:spPr>
        <p:txBody>
          <a:bodyPr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lgn="ctr">
              <a:buFont typeface="Tw Cen MT" panose="020B0602020104020603" pitchFamily="34" charset="0"/>
              <a:buNone/>
            </a:pPr>
            <a:r>
              <a:rPr lang="en-US" sz="3600" b="1" dirty="0" err="1">
                <a:effectLst>
                  <a:outerShdw blurRad="38100" dist="38100" dir="2700000" algn="tl">
                    <a:srgbClr val="000000">
                      <a:alpha val="43137"/>
                    </a:srgbClr>
                  </a:outerShdw>
                </a:effectLst>
              </a:rPr>
              <a:t>Requisitos</a:t>
            </a:r>
            <a:r>
              <a:rPr lang="en-US" sz="3600" b="1" dirty="0">
                <a:effectLst>
                  <a:outerShdw blurRad="38100" dist="38100" dir="2700000" algn="tl">
                    <a:srgbClr val="000000">
                      <a:alpha val="43137"/>
                    </a:srgbClr>
                  </a:outerShdw>
                </a:effectLst>
              </a:rPr>
              <a:t> de </a:t>
            </a:r>
            <a:r>
              <a:rPr lang="en-US" sz="3600" b="1" dirty="0" err="1">
                <a:effectLst>
                  <a:outerShdw blurRad="38100" dist="38100" dir="2700000" algn="tl">
                    <a:srgbClr val="000000">
                      <a:alpha val="43137"/>
                    </a:srgbClr>
                  </a:outerShdw>
                </a:effectLst>
              </a:rPr>
              <a:t>Elegibilidad</a:t>
            </a:r>
            <a:endParaRPr lang="es-ES_tradnl"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054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AB8D2-1099-CE42-F57F-94CA5B8512A8}"/>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374D9F60-84E2-CD02-FE13-68FC485B2882}"/>
              </a:ext>
            </a:extLst>
          </p:cNvPr>
          <p:cNvSpPr/>
          <p:nvPr/>
        </p:nvSpPr>
        <p:spPr>
          <a:xfrm>
            <a:off x="257175" y="512345"/>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 name="Content Placeholder 1">
            <a:extLst>
              <a:ext uri="{FF2B5EF4-FFF2-40B4-BE49-F238E27FC236}">
                <a16:creationId xmlns:a16="http://schemas.microsoft.com/office/drawing/2014/main" id="{4950A167-77A2-D084-6DCA-4567ADBD1198}"/>
              </a:ext>
            </a:extLst>
          </p:cNvPr>
          <p:cNvSpPr>
            <a:spLocks noGrp="1"/>
          </p:cNvSpPr>
          <p:nvPr>
            <p:ph idx="1"/>
          </p:nvPr>
        </p:nvSpPr>
        <p:spPr>
          <a:xfrm>
            <a:off x="1066800" y="1676400"/>
            <a:ext cx="6019800" cy="4419600"/>
          </a:xfrm>
        </p:spPr>
        <p:txBody>
          <a:bodyPr>
            <a:noAutofit/>
          </a:bodyPr>
          <a:lstStyle/>
          <a:p>
            <a:pPr marL="457200" indent="-457200">
              <a:buFont typeface="Arial" panose="020B0604020202020204" pitchFamily="34" charset="0"/>
              <a:buChar char="•"/>
            </a:pPr>
            <a:r>
              <a:rPr lang="es-ES_tradnl" sz="2400" dirty="0">
                <a:solidFill>
                  <a:schemeClr val="tx1"/>
                </a:solidFill>
              </a:rPr>
              <a:t>Entidades con fines de lucro</a:t>
            </a:r>
          </a:p>
          <a:p>
            <a:pPr marL="457200" indent="-457200">
              <a:buFont typeface="Arial" panose="020B0604020202020204" pitchFamily="34" charset="0"/>
              <a:buChar char="•"/>
            </a:pPr>
            <a:r>
              <a:rPr lang="es-ES_tradnl" sz="2400" dirty="0">
                <a:solidFill>
                  <a:schemeClr val="tx1"/>
                </a:solidFill>
              </a:rPr>
              <a:t>Entidades Sin fines de lucro</a:t>
            </a:r>
          </a:p>
          <a:p>
            <a:pPr marL="457200" indent="-457200">
              <a:buFont typeface="Arial" panose="020B0604020202020204" pitchFamily="34" charset="0"/>
              <a:buChar char="•"/>
            </a:pPr>
            <a:r>
              <a:rPr lang="es-ES_tradnl" sz="2400" dirty="0">
                <a:solidFill>
                  <a:schemeClr val="tx1"/>
                </a:solidFill>
              </a:rPr>
              <a:t>Arte y cultura</a:t>
            </a:r>
          </a:p>
          <a:p>
            <a:pPr marL="457200" indent="-457200">
              <a:buFont typeface="Arial" panose="020B0604020202020204" pitchFamily="34" charset="0"/>
              <a:buChar char="•"/>
            </a:pPr>
            <a:r>
              <a:rPr lang="es-ES_tradnl" sz="2400" dirty="0">
                <a:solidFill>
                  <a:schemeClr val="tx1"/>
                </a:solidFill>
              </a:rPr>
              <a:t>Cooperativas</a:t>
            </a:r>
          </a:p>
          <a:p>
            <a:pPr marL="457200" indent="-457200">
              <a:buFont typeface="Arial" panose="020B0604020202020204" pitchFamily="34" charset="0"/>
              <a:buChar char="•"/>
            </a:pPr>
            <a:r>
              <a:rPr lang="es-ES_tradnl" sz="2400" dirty="0">
                <a:solidFill>
                  <a:schemeClr val="tx1"/>
                </a:solidFill>
              </a:rPr>
              <a:t>Entidades Sector público</a:t>
            </a:r>
          </a:p>
          <a:p>
            <a:pPr marL="1115568" lvl="3" indent="-457200">
              <a:buFont typeface="Arial" panose="020B0604020202020204" pitchFamily="34" charset="0"/>
              <a:buChar char="•"/>
            </a:pPr>
            <a:r>
              <a:rPr lang="es-ES_tradnl" sz="1800" dirty="0">
                <a:solidFill>
                  <a:schemeClr val="tx1"/>
                </a:solidFill>
              </a:rPr>
              <a:t>municipios </a:t>
            </a:r>
          </a:p>
          <a:p>
            <a:pPr marL="1115568" lvl="3" indent="-457200">
              <a:buFont typeface="Arial" panose="020B0604020202020204" pitchFamily="34" charset="0"/>
              <a:buChar char="•"/>
            </a:pPr>
            <a:r>
              <a:rPr lang="es-ES_tradnl" sz="1800" dirty="0">
                <a:solidFill>
                  <a:schemeClr val="tx1"/>
                </a:solidFill>
              </a:rPr>
              <a:t>agencias gubernamentales</a:t>
            </a:r>
          </a:p>
          <a:p>
            <a:pPr marL="457200" indent="-457200">
              <a:buFont typeface="Arial" panose="020B0604020202020204" pitchFamily="34" charset="0"/>
              <a:buChar char="•"/>
            </a:pPr>
            <a:r>
              <a:rPr lang="es-ES_tradnl" sz="2400" dirty="0" err="1">
                <a:solidFill>
                  <a:schemeClr val="tx1"/>
                </a:solidFill>
              </a:rPr>
              <a:t>PyME</a:t>
            </a:r>
            <a:r>
              <a:rPr lang="es-ES_tradnl" sz="2400" dirty="0">
                <a:solidFill>
                  <a:schemeClr val="tx1"/>
                </a:solidFill>
              </a:rPr>
              <a:t> (Pequeñas y Medianas Empresas)</a:t>
            </a:r>
          </a:p>
          <a:p>
            <a:pPr marL="1298448" lvl="4" indent="-457200">
              <a:buFont typeface="Arial" panose="020B0604020202020204" pitchFamily="34" charset="0"/>
              <a:buChar char="•"/>
            </a:pPr>
            <a:r>
              <a:rPr lang="es-ES_tradnl" sz="1800" dirty="0">
                <a:solidFill>
                  <a:schemeClr val="tx1"/>
                </a:solidFill>
              </a:rPr>
              <a:t>certificadas</a:t>
            </a:r>
          </a:p>
          <a:p>
            <a:pPr marL="1298448" lvl="4" indent="-457200">
              <a:buFont typeface="Arial" panose="020B0604020202020204" pitchFamily="34" charset="0"/>
              <a:buChar char="•"/>
            </a:pPr>
            <a:r>
              <a:rPr lang="es-ES_tradnl" sz="1800" dirty="0">
                <a:solidFill>
                  <a:schemeClr val="tx1"/>
                </a:solidFill>
              </a:rPr>
              <a:t>elegibles</a:t>
            </a:r>
          </a:p>
          <a:p>
            <a:pPr marL="749808" lvl="1" indent="-457200">
              <a:buFont typeface="Arial" panose="020B0604020202020204" pitchFamily="34" charset="0"/>
              <a:buChar char="•"/>
            </a:pPr>
            <a:endParaRPr lang="es-ES_tradnl" sz="2200" dirty="0">
              <a:solidFill>
                <a:schemeClr val="tx1"/>
              </a:solidFill>
            </a:endParaRPr>
          </a:p>
          <a:p>
            <a:pPr marL="457200" indent="-457200">
              <a:buFont typeface="Arial" panose="020B0604020202020204" pitchFamily="34" charset="0"/>
              <a:buChar char="•"/>
            </a:pPr>
            <a:endParaRPr lang="es-ES_tradnl" sz="2400" dirty="0">
              <a:solidFill>
                <a:schemeClr val="tx1"/>
              </a:solidFill>
            </a:endParaRPr>
          </a:p>
          <a:p>
            <a:pPr marL="0" indent="0">
              <a:buNone/>
            </a:pPr>
            <a:endParaRPr lang="es-ES_tradnl" sz="2200" dirty="0">
              <a:solidFill>
                <a:schemeClr val="tx1"/>
              </a:solidFill>
            </a:endParaRPr>
          </a:p>
        </p:txBody>
      </p:sp>
      <p:sp>
        <p:nvSpPr>
          <p:cNvPr id="2" name="Rectangle 1">
            <a:extLst>
              <a:ext uri="{FF2B5EF4-FFF2-40B4-BE49-F238E27FC236}">
                <a16:creationId xmlns:a16="http://schemas.microsoft.com/office/drawing/2014/main" id="{D88F3997-AFC2-6E45-C379-8CED11ACA8B5}"/>
              </a:ext>
            </a:extLst>
          </p:cNvPr>
          <p:cNvSpPr/>
          <p:nvPr/>
        </p:nvSpPr>
        <p:spPr>
          <a:xfrm>
            <a:off x="1828800" y="512345"/>
            <a:ext cx="5658466" cy="584775"/>
          </a:xfrm>
          <a:prstGeom prst="rect">
            <a:avLst/>
          </a:prstGeom>
        </p:spPr>
        <p:txBody>
          <a:bodyPr wrap="square">
            <a:spAutoFit/>
          </a:bodyPr>
          <a:lstStyle/>
          <a:p>
            <a:pPr algn="just">
              <a:defRPr/>
            </a:pPr>
            <a:r>
              <a:rPr lang="es-ES_tradnl" sz="3200" b="1" dirty="0">
                <a:effectLst>
                  <a:outerShdw blurRad="38100" dist="38100" dir="2700000" algn="tl">
                    <a:srgbClr val="000000">
                      <a:alpha val="43137"/>
                    </a:srgbClr>
                  </a:outerShdw>
                </a:effectLst>
              </a:rPr>
              <a:t>Quiénes pueden participar</a:t>
            </a:r>
            <a:endParaRPr lang="es-ES" sz="3200" b="1" dirty="0">
              <a:effectLst>
                <a:outerShdw blurRad="38100" dist="38100" dir="2700000" algn="tl">
                  <a:srgbClr val="000000">
                    <a:alpha val="43137"/>
                  </a:srgbClr>
                </a:outerShdw>
              </a:effectLst>
              <a:cs typeface="Helvetica" pitchFamily="34" charset="0"/>
            </a:endParaRPr>
          </a:p>
        </p:txBody>
      </p:sp>
    </p:spTree>
    <p:extLst>
      <p:ext uri="{BB962C8B-B14F-4D97-AF65-F5344CB8AC3E}">
        <p14:creationId xmlns:p14="http://schemas.microsoft.com/office/powerpoint/2010/main" val="16431381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74A4A9-D593-5F28-3387-FBDBAAA6AB1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EE6568A-AB83-A171-B38F-570C04FF125F}"/>
              </a:ext>
            </a:extLst>
          </p:cNvPr>
          <p:cNvSpPr/>
          <p:nvPr/>
        </p:nvSpPr>
        <p:spPr>
          <a:xfrm>
            <a:off x="629592" y="361200"/>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 name="Content Placeholder 2">
            <a:extLst>
              <a:ext uri="{FF2B5EF4-FFF2-40B4-BE49-F238E27FC236}">
                <a16:creationId xmlns:a16="http://schemas.microsoft.com/office/drawing/2014/main" id="{AA0CE3F3-C328-E232-9382-86104FC9EC18}"/>
              </a:ext>
            </a:extLst>
          </p:cNvPr>
          <p:cNvSpPr>
            <a:spLocks noGrp="1"/>
          </p:cNvSpPr>
          <p:nvPr>
            <p:ph idx="1"/>
          </p:nvPr>
        </p:nvSpPr>
        <p:spPr>
          <a:xfrm>
            <a:off x="629592" y="879763"/>
            <a:ext cx="8416806" cy="5098473"/>
          </a:xfrm>
        </p:spPr>
        <p:txBody>
          <a:bodyPr>
            <a:noAutofit/>
          </a:bodyPr>
          <a:lstStyle/>
          <a:p>
            <a:pPr lvl="1"/>
            <a:endParaRPr lang="es-PR" sz="2400" dirty="0"/>
          </a:p>
          <a:p>
            <a:pPr marL="201168" lvl="1" indent="0">
              <a:buNone/>
            </a:pPr>
            <a:r>
              <a:rPr lang="es-PR" sz="3600" dirty="0">
                <a:solidFill>
                  <a:schemeClr val="tx1"/>
                </a:solidFill>
              </a:rPr>
              <a:t>		</a:t>
            </a:r>
            <a:r>
              <a:rPr lang="es-PR" sz="4400" b="1" dirty="0">
                <a:solidFill>
                  <a:srgbClr val="FF0000"/>
                </a:solidFill>
              </a:rPr>
              <a:t>Entidades Públicas</a:t>
            </a:r>
          </a:p>
          <a:p>
            <a:pPr marL="201168" lvl="1" indent="0">
              <a:buNone/>
            </a:pPr>
            <a:endParaRPr lang="es-PR" sz="1000" dirty="0"/>
          </a:p>
          <a:p>
            <a:pPr marL="384048" lvl="2" indent="0">
              <a:buNone/>
            </a:pPr>
            <a:r>
              <a:rPr lang="es-PR" sz="3200" dirty="0">
                <a:solidFill>
                  <a:schemeClr val="tx1"/>
                </a:solidFill>
              </a:rPr>
              <a:t>Originales de:</a:t>
            </a:r>
          </a:p>
          <a:p>
            <a:pPr marL="384048" lvl="2" indent="0">
              <a:buNone/>
            </a:pPr>
            <a:endParaRPr lang="es-PR" sz="900" dirty="0">
              <a:solidFill>
                <a:schemeClr val="tx1"/>
              </a:solidFill>
            </a:endParaRPr>
          </a:p>
          <a:p>
            <a:pPr lvl="4"/>
            <a:r>
              <a:rPr lang="es-PR" sz="3200" dirty="0">
                <a:solidFill>
                  <a:schemeClr val="tx1"/>
                </a:solidFill>
              </a:rPr>
              <a:t>Certificación No Deuda del </a:t>
            </a:r>
            <a:r>
              <a:rPr lang="es-PR" sz="3200" b="1" dirty="0">
                <a:solidFill>
                  <a:schemeClr val="tx1"/>
                </a:solidFill>
              </a:rPr>
              <a:t>Seguro </a:t>
            </a:r>
            <a:r>
              <a:rPr lang="es-PR" sz="3200" b="1" dirty="0" err="1">
                <a:solidFill>
                  <a:schemeClr val="tx1"/>
                </a:solidFill>
              </a:rPr>
              <a:t>Choferil</a:t>
            </a:r>
            <a:endParaRPr lang="es-PR" sz="3200" b="1" dirty="0">
              <a:solidFill>
                <a:schemeClr val="tx1"/>
              </a:solidFill>
            </a:endParaRPr>
          </a:p>
          <a:p>
            <a:pPr lvl="4"/>
            <a:r>
              <a:rPr lang="es-PR" sz="3200" dirty="0">
                <a:solidFill>
                  <a:schemeClr val="tx1"/>
                </a:solidFill>
              </a:rPr>
              <a:t>Certificación No Deuda </a:t>
            </a:r>
            <a:r>
              <a:rPr lang="es-PR" sz="3200" b="1" dirty="0">
                <a:solidFill>
                  <a:schemeClr val="tx1"/>
                </a:solidFill>
              </a:rPr>
              <a:t>Desempleo y SINOT </a:t>
            </a:r>
            <a:endParaRPr lang="es-PR" sz="1100" b="1" dirty="0">
              <a:solidFill>
                <a:schemeClr val="tx1"/>
              </a:solidFill>
            </a:endParaRPr>
          </a:p>
          <a:p>
            <a:pPr lvl="2"/>
            <a:endParaRPr lang="es-PR" sz="2400" dirty="0">
              <a:solidFill>
                <a:schemeClr val="tx1"/>
              </a:solidFill>
            </a:endParaRPr>
          </a:p>
          <a:p>
            <a:pPr marL="384048" lvl="2" indent="0">
              <a:buNone/>
            </a:pPr>
            <a:endParaRPr lang="es-PR" sz="2400" dirty="0"/>
          </a:p>
          <a:p>
            <a:pPr marL="384048" lvl="2" indent="0">
              <a:buNone/>
            </a:pPr>
            <a:r>
              <a:rPr lang="es-PR" sz="2400" b="1" dirty="0">
                <a:solidFill>
                  <a:srgbClr val="FF0000"/>
                </a:solidFill>
              </a:rPr>
              <a:t>NOTA:  No se aceptarán las emitidas por internet</a:t>
            </a:r>
          </a:p>
        </p:txBody>
      </p:sp>
      <p:sp>
        <p:nvSpPr>
          <p:cNvPr id="5" name="Content Placeholder 2">
            <a:extLst>
              <a:ext uri="{FF2B5EF4-FFF2-40B4-BE49-F238E27FC236}">
                <a16:creationId xmlns:a16="http://schemas.microsoft.com/office/drawing/2014/main" id="{34B3394D-A381-B3FE-045E-03D79303E44A}"/>
              </a:ext>
            </a:extLst>
          </p:cNvPr>
          <p:cNvSpPr txBox="1">
            <a:spLocks/>
          </p:cNvSpPr>
          <p:nvPr/>
        </p:nvSpPr>
        <p:spPr>
          <a:xfrm>
            <a:off x="838200" y="218700"/>
            <a:ext cx="7239000" cy="990600"/>
          </a:xfrm>
          <a:prstGeom prst="rect">
            <a:avLst/>
          </a:prstGeom>
        </p:spPr>
        <p:txBody>
          <a:bodyPr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lgn="ctr">
              <a:buFont typeface="Tw Cen MT" panose="020B0602020104020603" pitchFamily="34" charset="0"/>
              <a:buNone/>
            </a:pPr>
            <a:r>
              <a:rPr lang="en-US" sz="3600" b="1" dirty="0" err="1">
                <a:effectLst>
                  <a:outerShdw blurRad="38100" dist="38100" dir="2700000" algn="tl">
                    <a:srgbClr val="000000">
                      <a:alpha val="43137"/>
                    </a:srgbClr>
                  </a:outerShdw>
                </a:effectLst>
              </a:rPr>
              <a:t>Requisitos</a:t>
            </a:r>
            <a:r>
              <a:rPr lang="en-US" sz="3600" b="1" dirty="0">
                <a:effectLst>
                  <a:outerShdw blurRad="38100" dist="38100" dir="2700000" algn="tl">
                    <a:srgbClr val="000000">
                      <a:alpha val="43137"/>
                    </a:srgbClr>
                  </a:outerShdw>
                </a:effectLst>
              </a:rPr>
              <a:t> de </a:t>
            </a:r>
            <a:r>
              <a:rPr lang="en-US" sz="3600" b="1" dirty="0" err="1">
                <a:effectLst>
                  <a:outerShdw blurRad="38100" dist="38100" dir="2700000" algn="tl">
                    <a:srgbClr val="000000">
                      <a:alpha val="43137"/>
                    </a:srgbClr>
                  </a:outerShdw>
                </a:effectLst>
              </a:rPr>
              <a:t>Elegibilidad</a:t>
            </a:r>
            <a:endParaRPr lang="es-ES_tradnl"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3706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56FE7-96B1-6B22-D6AF-7597F54DDC0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BE3F85D-41A6-7715-F911-B75B8A841889}"/>
              </a:ext>
            </a:extLst>
          </p:cNvPr>
          <p:cNvSpPr/>
          <p:nvPr/>
        </p:nvSpPr>
        <p:spPr>
          <a:xfrm>
            <a:off x="228600" y="371100"/>
            <a:ext cx="8534400" cy="496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Rectangle 3">
            <a:extLst>
              <a:ext uri="{FF2B5EF4-FFF2-40B4-BE49-F238E27FC236}">
                <a16:creationId xmlns:a16="http://schemas.microsoft.com/office/drawing/2014/main" id="{523AD1D4-FCB3-F35E-8A61-A4C1A8EB9845}"/>
              </a:ext>
            </a:extLst>
          </p:cNvPr>
          <p:cNvSpPr/>
          <p:nvPr/>
        </p:nvSpPr>
        <p:spPr>
          <a:xfrm>
            <a:off x="609600" y="371100"/>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 name="TextBox 1">
            <a:extLst>
              <a:ext uri="{FF2B5EF4-FFF2-40B4-BE49-F238E27FC236}">
                <a16:creationId xmlns:a16="http://schemas.microsoft.com/office/drawing/2014/main" id="{D34DE1FF-23A7-FB6B-8E6C-F2BCF5387CA6}"/>
              </a:ext>
            </a:extLst>
          </p:cNvPr>
          <p:cNvSpPr txBox="1"/>
          <p:nvPr/>
        </p:nvSpPr>
        <p:spPr>
          <a:xfrm>
            <a:off x="484909" y="1219200"/>
            <a:ext cx="8354291" cy="4924425"/>
          </a:xfrm>
          <a:prstGeom prst="rect">
            <a:avLst/>
          </a:prstGeom>
          <a:solidFill>
            <a:schemeClr val="bg1"/>
          </a:solidFill>
        </p:spPr>
        <p:txBody>
          <a:bodyPr wrap="square" rtlCol="0">
            <a:spAutoFit/>
          </a:bodyPr>
          <a:lstStyle/>
          <a:p>
            <a:pPr algn="just"/>
            <a:r>
              <a:rPr lang="es-ES_tradnl" sz="2400" dirty="0"/>
              <a:t>La propuesta tiene que estar completada en </a:t>
            </a:r>
            <a:r>
              <a:rPr lang="es-ES_tradnl" sz="2400" u="sng" dirty="0"/>
              <a:t>todas sus partes</a:t>
            </a:r>
            <a:r>
              <a:rPr lang="es-ES_tradnl" sz="2400" dirty="0"/>
              <a:t> y </a:t>
            </a:r>
            <a:r>
              <a:rPr lang="es-ES_tradnl" sz="2400" dirty="0">
                <a:highlight>
                  <a:srgbClr val="FFFF00"/>
                </a:highlight>
              </a:rPr>
              <a:t>JURAMENTADA con fecha posterior al día de la orientación</a:t>
            </a:r>
            <a:r>
              <a:rPr lang="es-ES_tradnl" sz="2400" dirty="0"/>
              <a:t>.</a:t>
            </a:r>
          </a:p>
          <a:p>
            <a:pPr algn="just"/>
            <a:endParaRPr lang="en-US" sz="2400" dirty="0"/>
          </a:p>
          <a:p>
            <a:pPr algn="just"/>
            <a:r>
              <a:rPr lang="en-US" sz="2400" b="1" dirty="0" err="1"/>
              <a:t>Alternativas</a:t>
            </a:r>
            <a:r>
              <a:rPr lang="en-US" sz="2400" b="1" dirty="0"/>
              <a:t> para </a:t>
            </a:r>
            <a:r>
              <a:rPr lang="en-US" sz="2400" b="1" dirty="0" err="1"/>
              <a:t>entregar</a:t>
            </a:r>
            <a:r>
              <a:rPr lang="en-US" sz="2400" b="1" dirty="0"/>
              <a:t>:</a:t>
            </a:r>
          </a:p>
          <a:p>
            <a:pPr algn="just"/>
            <a:endParaRPr lang="es-ES_tradnl" sz="2400" dirty="0"/>
          </a:p>
          <a:p>
            <a:pPr algn="just"/>
            <a:r>
              <a:rPr lang="es-ES_tradnl" dirty="0"/>
              <a:t>1- Presencialmente en el Piso 19 del Edificio Prudencio Rivera Martínez (oficina central)  del Departamento del Trabajo en Hato Rey.  Lunes a Viernes en horario de 9:00 -12:00 y 1:00pm - 3:00pm.</a:t>
            </a:r>
          </a:p>
          <a:p>
            <a:pPr algn="just"/>
            <a:endParaRPr lang="es-ES_tradnl" dirty="0"/>
          </a:p>
          <a:p>
            <a:pPr algn="just"/>
            <a:r>
              <a:rPr lang="es-ES_tradnl" dirty="0"/>
              <a:t>2- También se recibirán a través de correo regular o correo certificado. </a:t>
            </a:r>
          </a:p>
          <a:p>
            <a:pPr algn="just"/>
            <a:endParaRPr lang="es-ES_tradnl" sz="2400" dirty="0"/>
          </a:p>
          <a:p>
            <a:pPr algn="just"/>
            <a:r>
              <a:rPr lang="es-ES_tradnl" sz="2400" dirty="0"/>
              <a:t>ÚLTIMO DÍA DE RADICACIÓN</a:t>
            </a:r>
          </a:p>
          <a:p>
            <a:pPr algn="just"/>
            <a:endParaRPr lang="es-ES_tradnl" sz="800" b="1" u="sng" dirty="0">
              <a:solidFill>
                <a:srgbClr val="FF0000"/>
              </a:solidFill>
            </a:endParaRPr>
          </a:p>
          <a:p>
            <a:pPr algn="ctr"/>
            <a:r>
              <a:rPr lang="es-ES_tradnl" sz="4800" b="1" u="sng" dirty="0"/>
              <a:t>13 de junio de 2025</a:t>
            </a:r>
            <a:endParaRPr lang="es-ES_tradnl" sz="2400" b="1" dirty="0"/>
          </a:p>
        </p:txBody>
      </p:sp>
      <p:sp>
        <p:nvSpPr>
          <p:cNvPr id="9" name="Content Placeholder 2">
            <a:extLst>
              <a:ext uri="{FF2B5EF4-FFF2-40B4-BE49-F238E27FC236}">
                <a16:creationId xmlns:a16="http://schemas.microsoft.com/office/drawing/2014/main" id="{DC6B977A-5A40-FB49-A724-65A9CB4D3C24}"/>
              </a:ext>
            </a:extLst>
          </p:cNvPr>
          <p:cNvSpPr txBox="1">
            <a:spLocks/>
          </p:cNvSpPr>
          <p:nvPr/>
        </p:nvSpPr>
        <p:spPr>
          <a:xfrm>
            <a:off x="838200" y="228600"/>
            <a:ext cx="7239000" cy="990600"/>
          </a:xfrm>
          <a:prstGeom prst="rect">
            <a:avLst/>
          </a:prstGeom>
        </p:spPr>
        <p:txBody>
          <a:bodyPr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lgn="ctr">
              <a:buFont typeface="Tw Cen MT" panose="020B0602020104020603" pitchFamily="34" charset="0"/>
              <a:buNone/>
            </a:pPr>
            <a:r>
              <a:rPr lang="en-US" sz="3600" b="1" dirty="0">
                <a:effectLst>
                  <a:outerShdw blurRad="38100" dist="38100" dir="2700000" algn="tl">
                    <a:srgbClr val="000000">
                      <a:alpha val="43137"/>
                    </a:srgbClr>
                  </a:outerShdw>
                </a:effectLst>
              </a:rPr>
              <a:t>Presentación de </a:t>
            </a:r>
            <a:r>
              <a:rPr lang="en-US" sz="3600" b="1" dirty="0" err="1">
                <a:effectLst>
                  <a:outerShdw blurRad="38100" dist="38100" dir="2700000" algn="tl">
                    <a:srgbClr val="000000">
                      <a:alpha val="43137"/>
                    </a:srgbClr>
                  </a:outerShdw>
                </a:effectLst>
              </a:rPr>
              <a:t>Propuestas</a:t>
            </a:r>
            <a:endParaRPr lang="es-ES_tradnl"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0683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leek Ultrawide LCD Monitor Screen Clip Art for Technology and Workspace Design Projects">
            <a:extLst>
              <a:ext uri="{FF2B5EF4-FFF2-40B4-BE49-F238E27FC236}">
                <a16:creationId xmlns:a16="http://schemas.microsoft.com/office/drawing/2014/main" id="{5F6803C1-7014-2D85-45E0-BB72D6686D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58337"/>
            <a:ext cx="7391400" cy="63996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6185" y="1822131"/>
            <a:ext cx="929830" cy="914400"/>
          </a:xfrm>
          <a:prstGeom prst="rect">
            <a:avLst/>
          </a:prstGeom>
          <a:noFill/>
        </p:spPr>
      </p:pic>
      <p:sp>
        <p:nvSpPr>
          <p:cNvPr id="6" name="Rectangle 5"/>
          <p:cNvSpPr/>
          <p:nvPr/>
        </p:nvSpPr>
        <p:spPr>
          <a:xfrm>
            <a:off x="652272" y="86768"/>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Content Placeholder 2">
            <a:extLst>
              <a:ext uri="{FF2B5EF4-FFF2-40B4-BE49-F238E27FC236}">
                <a16:creationId xmlns:a16="http://schemas.microsoft.com/office/drawing/2014/main" id="{53BFA3BF-4A2D-7688-86AD-1B7FA0AD4A38}"/>
              </a:ext>
            </a:extLst>
          </p:cNvPr>
          <p:cNvSpPr txBox="1">
            <a:spLocks/>
          </p:cNvSpPr>
          <p:nvPr/>
        </p:nvSpPr>
        <p:spPr>
          <a:xfrm>
            <a:off x="685800" y="-55732"/>
            <a:ext cx="8077200" cy="990600"/>
          </a:xfrm>
          <a:prstGeom prst="rect">
            <a:avLst/>
          </a:prstGeom>
        </p:spPr>
        <p:txBody>
          <a:bodyPr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lgn="ctr">
              <a:buFont typeface="Tw Cen MT" panose="020B0602020104020603" pitchFamily="34" charset="0"/>
              <a:buNone/>
            </a:pPr>
            <a:r>
              <a:rPr lang="en-US" sz="3600" b="1" dirty="0" err="1">
                <a:effectLst>
                  <a:outerShdw blurRad="38100" dist="38100" dir="2700000" algn="tl">
                    <a:srgbClr val="000000">
                      <a:alpha val="43137"/>
                    </a:srgbClr>
                  </a:outerShdw>
                </a:effectLst>
              </a:rPr>
              <a:t>Instrucciones</a:t>
            </a:r>
            <a:r>
              <a:rPr lang="en-US" sz="3600" b="1" dirty="0">
                <a:effectLst>
                  <a:outerShdw blurRad="38100" dist="38100" dir="2700000" algn="tl">
                    <a:srgbClr val="000000">
                      <a:alpha val="43137"/>
                    </a:srgbClr>
                  </a:outerShdw>
                </a:effectLst>
              </a:rPr>
              <a:t> para acceder a </a:t>
            </a:r>
            <a:r>
              <a:rPr lang="en-US" sz="3600" b="1" dirty="0" err="1">
                <a:effectLst>
                  <a:outerShdw blurRad="38100" dist="38100" dir="2700000" algn="tl">
                    <a:srgbClr val="000000">
                      <a:alpha val="43137"/>
                    </a:srgbClr>
                  </a:outerShdw>
                </a:effectLst>
              </a:rPr>
              <a:t>documentos</a:t>
            </a:r>
            <a:endParaRPr lang="es-ES_tradnl" sz="3600" b="1" dirty="0">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id="{CF4F9959-7F87-E29B-16AA-FFDDF817AC76}"/>
              </a:ext>
            </a:extLst>
          </p:cNvPr>
          <p:cNvSpPr txBox="1"/>
          <p:nvPr/>
        </p:nvSpPr>
        <p:spPr>
          <a:xfrm>
            <a:off x="2362200" y="3013501"/>
            <a:ext cx="5573680" cy="830997"/>
          </a:xfrm>
          <a:prstGeom prst="rect">
            <a:avLst/>
          </a:prstGeom>
          <a:noFill/>
        </p:spPr>
        <p:txBody>
          <a:bodyPr wrap="square" rtlCol="0">
            <a:spAutoFit/>
          </a:bodyPr>
          <a:lstStyle/>
          <a:p>
            <a:r>
              <a:rPr lang="en-US" sz="4800" b="1" dirty="0">
                <a:solidFill>
                  <a:schemeClr val="bg1">
                    <a:lumMod val="95000"/>
                  </a:schemeClr>
                </a:solidFill>
                <a:latin typeface="Abadi" panose="020B0604020104020204" pitchFamily="34" charset="0"/>
              </a:rPr>
              <a:t>www.trabajo.pr.gov</a:t>
            </a:r>
          </a:p>
        </p:txBody>
      </p:sp>
    </p:spTree>
    <p:extLst>
      <p:ext uri="{BB962C8B-B14F-4D97-AF65-F5344CB8AC3E}">
        <p14:creationId xmlns:p14="http://schemas.microsoft.com/office/powerpoint/2010/main" val="17456134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6838ED-3A7E-4B00-3BAD-6300D3DC0F79}"/>
              </a:ext>
            </a:extLst>
          </p:cNvPr>
          <p:cNvPicPr>
            <a:picLocks noChangeAspect="1"/>
          </p:cNvPicPr>
          <p:nvPr/>
        </p:nvPicPr>
        <p:blipFill>
          <a:blip r:embed="rId2"/>
          <a:stretch>
            <a:fillRect/>
          </a:stretch>
        </p:blipFill>
        <p:spPr>
          <a:xfrm>
            <a:off x="0" y="304800"/>
            <a:ext cx="9144000" cy="7620000"/>
          </a:xfrm>
          <a:prstGeom prst="rect">
            <a:avLst/>
          </a:prstGeom>
        </p:spPr>
      </p:pic>
      <p:sp>
        <p:nvSpPr>
          <p:cNvPr id="6" name="Down Arrow 5"/>
          <p:cNvSpPr/>
          <p:nvPr/>
        </p:nvSpPr>
        <p:spPr>
          <a:xfrm>
            <a:off x="3352800" y="762000"/>
            <a:ext cx="304800" cy="1295400"/>
          </a:xfrm>
          <a:prstGeom prst="down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dirty="0"/>
          </a:p>
        </p:txBody>
      </p:sp>
    </p:spTree>
    <p:extLst>
      <p:ext uri="{BB962C8B-B14F-4D97-AF65-F5344CB8AC3E}">
        <p14:creationId xmlns:p14="http://schemas.microsoft.com/office/powerpoint/2010/main" val="3554496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AI-generated content may be incorrect.">
            <a:extLst>
              <a:ext uri="{FF2B5EF4-FFF2-40B4-BE49-F238E27FC236}">
                <a16:creationId xmlns:a16="http://schemas.microsoft.com/office/drawing/2014/main" id="{4833FED0-7BAE-A8B2-71D1-80D1A67E2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0" cy="6324600"/>
          </a:xfrm>
          <a:prstGeom prst="rect">
            <a:avLst/>
          </a:prstGeom>
        </p:spPr>
      </p:pic>
      <p:sp>
        <p:nvSpPr>
          <p:cNvPr id="7" name="Left Arrow 6"/>
          <p:cNvSpPr/>
          <p:nvPr/>
        </p:nvSpPr>
        <p:spPr>
          <a:xfrm>
            <a:off x="4191000" y="3262901"/>
            <a:ext cx="1447800" cy="318499"/>
          </a:xfrm>
          <a:prstGeom prst="lef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8864263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AI-generated content may be incorrect.">
            <a:extLst>
              <a:ext uri="{FF2B5EF4-FFF2-40B4-BE49-F238E27FC236}">
                <a16:creationId xmlns:a16="http://schemas.microsoft.com/office/drawing/2014/main" id="{133E8032-1848-02F2-92D5-A2C2CF43CA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6324600"/>
          </a:xfrm>
          <a:prstGeom prst="rect">
            <a:avLst/>
          </a:prstGeom>
        </p:spPr>
      </p:pic>
      <p:sp>
        <p:nvSpPr>
          <p:cNvPr id="5" name="Down Arrow 4"/>
          <p:cNvSpPr/>
          <p:nvPr/>
        </p:nvSpPr>
        <p:spPr>
          <a:xfrm>
            <a:off x="609600" y="1863969"/>
            <a:ext cx="465151" cy="3130062"/>
          </a:xfrm>
          <a:prstGeom prst="down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76229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AI-generated content may be incorrect.">
            <a:extLst>
              <a:ext uri="{FF2B5EF4-FFF2-40B4-BE49-F238E27FC236}">
                <a16:creationId xmlns:a16="http://schemas.microsoft.com/office/drawing/2014/main" id="{4F8BE05A-52B3-137C-0AB4-E3CDE6F20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6362700"/>
          </a:xfrm>
          <a:prstGeom prst="rect">
            <a:avLst/>
          </a:prstGeom>
        </p:spPr>
      </p:pic>
      <p:sp>
        <p:nvSpPr>
          <p:cNvPr id="6" name="Right Brace 5"/>
          <p:cNvSpPr/>
          <p:nvPr/>
        </p:nvSpPr>
        <p:spPr>
          <a:xfrm>
            <a:off x="4948137" y="1447800"/>
            <a:ext cx="1856362" cy="2172671"/>
          </a:xfrm>
          <a:prstGeom prst="rightBrace">
            <a:avLst>
              <a:gd name="adj1" fmla="val 8333"/>
              <a:gd name="adj2" fmla="val 51343"/>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s-ES_tradnl" dirty="0"/>
          </a:p>
        </p:txBody>
      </p:sp>
      <p:sp>
        <p:nvSpPr>
          <p:cNvPr id="7" name="Down Arrow 6"/>
          <p:cNvSpPr/>
          <p:nvPr/>
        </p:nvSpPr>
        <p:spPr>
          <a:xfrm>
            <a:off x="2016869" y="304800"/>
            <a:ext cx="304800" cy="990600"/>
          </a:xfrm>
          <a:prstGeom prst="down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_tradnl" dirty="0"/>
          </a:p>
        </p:txBody>
      </p:sp>
      <p:sp>
        <p:nvSpPr>
          <p:cNvPr id="9" name="TextBox 8"/>
          <p:cNvSpPr txBox="1"/>
          <p:nvPr/>
        </p:nvSpPr>
        <p:spPr>
          <a:xfrm>
            <a:off x="6804499" y="1702236"/>
            <a:ext cx="2207368" cy="1754326"/>
          </a:xfrm>
          <a:prstGeom prst="rect">
            <a:avLst/>
          </a:prstGeom>
          <a:noFill/>
        </p:spPr>
        <p:txBody>
          <a:bodyPr wrap="square" rtlCol="0">
            <a:spAutoFit/>
          </a:bodyPr>
          <a:lstStyle/>
          <a:p>
            <a:r>
              <a:rPr lang="en-US" dirty="0"/>
              <a:t>En </a:t>
            </a:r>
            <a:r>
              <a:rPr lang="en-US" dirty="0" err="1"/>
              <a:t>esta</a:t>
            </a:r>
            <a:r>
              <a:rPr lang="en-US" dirty="0"/>
              <a:t> </a:t>
            </a:r>
            <a:r>
              <a:rPr lang="en-US" dirty="0" err="1"/>
              <a:t>columna</a:t>
            </a:r>
            <a:r>
              <a:rPr lang="en-US" dirty="0"/>
              <a:t> </a:t>
            </a:r>
            <a:r>
              <a:rPr lang="en-US" dirty="0" err="1"/>
              <a:t>aparecen</a:t>
            </a:r>
            <a:r>
              <a:rPr lang="en-US" dirty="0"/>
              <a:t> </a:t>
            </a:r>
            <a:r>
              <a:rPr lang="en-US" dirty="0" err="1"/>
              <a:t>los</a:t>
            </a:r>
            <a:r>
              <a:rPr lang="en-US" dirty="0"/>
              <a:t> </a:t>
            </a:r>
            <a:r>
              <a:rPr lang="en-US" dirty="0" err="1"/>
              <a:t>documentos</a:t>
            </a:r>
            <a:r>
              <a:rPr lang="en-US" dirty="0"/>
              <a:t> </a:t>
            </a:r>
            <a:r>
              <a:rPr lang="en-US" dirty="0" err="1"/>
              <a:t>necesarios</a:t>
            </a:r>
            <a:r>
              <a:rPr lang="en-US" dirty="0"/>
              <a:t> para </a:t>
            </a:r>
            <a:r>
              <a:rPr lang="en-US" dirty="0" err="1"/>
              <a:t>radicar</a:t>
            </a:r>
            <a:r>
              <a:rPr lang="en-US" dirty="0"/>
              <a:t> </a:t>
            </a:r>
            <a:r>
              <a:rPr lang="en-US" dirty="0" err="1"/>
              <a:t>su</a:t>
            </a:r>
            <a:r>
              <a:rPr lang="en-US" dirty="0"/>
              <a:t> </a:t>
            </a:r>
            <a:r>
              <a:rPr lang="en-US" dirty="0" err="1"/>
              <a:t>propuesta</a:t>
            </a:r>
            <a:r>
              <a:rPr lang="en-US" dirty="0"/>
              <a:t>; entre </a:t>
            </a:r>
            <a:r>
              <a:rPr lang="en-US" dirty="0" err="1"/>
              <a:t>otros</a:t>
            </a:r>
            <a:r>
              <a:rPr lang="en-US" dirty="0"/>
              <a:t>.</a:t>
            </a:r>
            <a:endParaRPr lang="es-ES_tradnl" dirty="0"/>
          </a:p>
        </p:txBody>
      </p:sp>
      <p:sp>
        <p:nvSpPr>
          <p:cNvPr id="5" name="Right Brace 4">
            <a:extLst>
              <a:ext uri="{FF2B5EF4-FFF2-40B4-BE49-F238E27FC236}">
                <a16:creationId xmlns:a16="http://schemas.microsoft.com/office/drawing/2014/main" id="{B05AE794-2A80-C6F0-1B62-9B20A005E52B}"/>
              </a:ext>
            </a:extLst>
          </p:cNvPr>
          <p:cNvSpPr/>
          <p:nvPr/>
        </p:nvSpPr>
        <p:spPr>
          <a:xfrm>
            <a:off x="4584970" y="3657600"/>
            <a:ext cx="1856362" cy="2172671"/>
          </a:xfrm>
          <a:prstGeom prst="rightBrace">
            <a:avLst>
              <a:gd name="adj1" fmla="val 8333"/>
              <a:gd name="adj2" fmla="val 51343"/>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s-ES_tradnl" dirty="0"/>
          </a:p>
        </p:txBody>
      </p:sp>
      <p:sp>
        <p:nvSpPr>
          <p:cNvPr id="10" name="TextBox 9">
            <a:extLst>
              <a:ext uri="{FF2B5EF4-FFF2-40B4-BE49-F238E27FC236}">
                <a16:creationId xmlns:a16="http://schemas.microsoft.com/office/drawing/2014/main" id="{CAA29793-D017-5AC0-BD31-4C500BAA764E}"/>
              </a:ext>
            </a:extLst>
          </p:cNvPr>
          <p:cNvSpPr txBox="1"/>
          <p:nvPr/>
        </p:nvSpPr>
        <p:spPr>
          <a:xfrm>
            <a:off x="6553200" y="3962400"/>
            <a:ext cx="2207368" cy="1477328"/>
          </a:xfrm>
          <a:prstGeom prst="rect">
            <a:avLst/>
          </a:prstGeom>
          <a:noFill/>
        </p:spPr>
        <p:txBody>
          <a:bodyPr wrap="square" rtlCol="0">
            <a:spAutoFit/>
          </a:bodyPr>
          <a:lstStyle/>
          <a:p>
            <a:r>
              <a:rPr lang="en-US" dirty="0"/>
              <a:t>En </a:t>
            </a:r>
            <a:r>
              <a:rPr lang="en-US" dirty="0" err="1"/>
              <a:t>esta</a:t>
            </a:r>
            <a:r>
              <a:rPr lang="en-US" dirty="0"/>
              <a:t> </a:t>
            </a:r>
            <a:r>
              <a:rPr lang="en-US" dirty="0" err="1"/>
              <a:t>columna</a:t>
            </a:r>
            <a:r>
              <a:rPr lang="en-US" dirty="0"/>
              <a:t> </a:t>
            </a:r>
            <a:r>
              <a:rPr lang="en-US" dirty="0" err="1"/>
              <a:t>aparecen</a:t>
            </a:r>
            <a:r>
              <a:rPr lang="en-US" dirty="0"/>
              <a:t> </a:t>
            </a:r>
            <a:r>
              <a:rPr lang="en-US" dirty="0" err="1"/>
              <a:t>los</a:t>
            </a:r>
            <a:r>
              <a:rPr lang="en-US" dirty="0"/>
              <a:t> enlaces </a:t>
            </a:r>
            <a:r>
              <a:rPr lang="en-US" dirty="0" err="1"/>
              <a:t>importantes</a:t>
            </a:r>
            <a:r>
              <a:rPr lang="en-US" dirty="0"/>
              <a:t> que </a:t>
            </a:r>
            <a:r>
              <a:rPr lang="en-US" dirty="0" err="1"/>
              <a:t>utilizará</a:t>
            </a:r>
            <a:r>
              <a:rPr lang="en-US" dirty="0"/>
              <a:t> </a:t>
            </a:r>
            <a:r>
              <a:rPr lang="en-US" dirty="0" err="1"/>
              <a:t>durante</a:t>
            </a:r>
            <a:r>
              <a:rPr lang="en-US" dirty="0"/>
              <a:t> </a:t>
            </a:r>
            <a:r>
              <a:rPr lang="en-US" dirty="0" err="1"/>
              <a:t>su</a:t>
            </a:r>
            <a:r>
              <a:rPr lang="en-US" dirty="0"/>
              <a:t> </a:t>
            </a:r>
            <a:r>
              <a:rPr lang="en-US" dirty="0" err="1"/>
              <a:t>contrato</a:t>
            </a:r>
            <a:r>
              <a:rPr lang="en-US" dirty="0"/>
              <a:t>.</a:t>
            </a:r>
            <a:endParaRPr lang="es-ES_tradnl" dirty="0"/>
          </a:p>
        </p:txBody>
      </p:sp>
    </p:spTree>
    <p:extLst>
      <p:ext uri="{BB962C8B-B14F-4D97-AF65-F5344CB8AC3E}">
        <p14:creationId xmlns:p14="http://schemas.microsoft.com/office/powerpoint/2010/main" val="35255526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5DE4D52-B308-0DE2-1FB2-ABBCC2A3A853}"/>
              </a:ext>
            </a:extLst>
          </p:cNvPr>
          <p:cNvSpPr/>
          <p:nvPr/>
        </p:nvSpPr>
        <p:spPr>
          <a:xfrm>
            <a:off x="609600" y="371100"/>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Content Placeholder 12"/>
          <p:cNvSpPr>
            <a:spLocks noGrp="1"/>
          </p:cNvSpPr>
          <p:nvPr>
            <p:ph idx="1"/>
          </p:nvPr>
        </p:nvSpPr>
        <p:spPr>
          <a:xfrm>
            <a:off x="762000" y="1487705"/>
            <a:ext cx="5791200" cy="1193280"/>
          </a:xfrm>
        </p:spPr>
        <p:txBody>
          <a:bodyPr>
            <a:normAutofit/>
          </a:bodyPr>
          <a:lstStyle/>
          <a:p>
            <a:pPr marL="0" indent="0">
              <a:buNone/>
            </a:pPr>
            <a:r>
              <a:rPr lang="es-PR" sz="3200" dirty="0"/>
              <a:t>La Junta Consultiva evalúa todas las propuestas</a:t>
            </a:r>
          </a:p>
        </p:txBody>
      </p:sp>
      <p:sp>
        <p:nvSpPr>
          <p:cNvPr id="10" name="Content Placeholder 2">
            <a:extLst>
              <a:ext uri="{FF2B5EF4-FFF2-40B4-BE49-F238E27FC236}">
                <a16:creationId xmlns:a16="http://schemas.microsoft.com/office/drawing/2014/main" id="{0E374201-CE95-E90B-27C1-19468043C6F1}"/>
              </a:ext>
            </a:extLst>
          </p:cNvPr>
          <p:cNvSpPr txBox="1">
            <a:spLocks/>
          </p:cNvSpPr>
          <p:nvPr/>
        </p:nvSpPr>
        <p:spPr>
          <a:xfrm>
            <a:off x="838200" y="166385"/>
            <a:ext cx="7239000" cy="990600"/>
          </a:xfrm>
          <a:prstGeom prst="rect">
            <a:avLst/>
          </a:prstGeom>
        </p:spPr>
        <p:txBody>
          <a:bodyPr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lgn="ctr">
              <a:buFont typeface="Tw Cen MT" panose="020B0602020104020603" pitchFamily="34" charset="0"/>
              <a:buNone/>
            </a:pPr>
            <a:r>
              <a:rPr lang="en-US" sz="3600" b="1" dirty="0" err="1">
                <a:effectLst>
                  <a:outerShdw blurRad="38100" dist="38100" dir="2700000" algn="tl">
                    <a:srgbClr val="000000">
                      <a:alpha val="43137"/>
                    </a:srgbClr>
                  </a:outerShdw>
                </a:effectLst>
              </a:rPr>
              <a:t>Proceso</a:t>
            </a:r>
            <a:r>
              <a:rPr lang="en-US" sz="3600" b="1" dirty="0">
                <a:effectLst>
                  <a:outerShdw blurRad="38100" dist="38100" dir="2700000" algn="tl">
                    <a:srgbClr val="000000">
                      <a:alpha val="43137"/>
                    </a:srgbClr>
                  </a:outerShdw>
                </a:effectLst>
              </a:rPr>
              <a:t> de </a:t>
            </a:r>
            <a:r>
              <a:rPr lang="en-US" sz="3600" b="1" dirty="0" err="1">
                <a:effectLst>
                  <a:outerShdw blurRad="38100" dist="38100" dir="2700000" algn="tl">
                    <a:srgbClr val="000000">
                      <a:alpha val="43137"/>
                    </a:srgbClr>
                  </a:outerShdw>
                </a:effectLst>
              </a:rPr>
              <a:t>Evaluación</a:t>
            </a:r>
            <a:endParaRPr lang="es-ES_tradnl" sz="3600" b="1" dirty="0">
              <a:effectLst>
                <a:outerShdw blurRad="38100" dist="38100" dir="2700000" algn="tl">
                  <a:srgbClr val="000000">
                    <a:alpha val="43137"/>
                  </a:srgbClr>
                </a:outerShdw>
              </a:effectLst>
            </a:endParaRPr>
          </a:p>
        </p:txBody>
      </p:sp>
      <p:sp>
        <p:nvSpPr>
          <p:cNvPr id="14" name="Content Placeholder 12">
            <a:extLst>
              <a:ext uri="{FF2B5EF4-FFF2-40B4-BE49-F238E27FC236}">
                <a16:creationId xmlns:a16="http://schemas.microsoft.com/office/drawing/2014/main" id="{0876568C-91EF-20A0-080F-548D03D541C6}"/>
              </a:ext>
            </a:extLst>
          </p:cNvPr>
          <p:cNvSpPr txBox="1">
            <a:spLocks/>
          </p:cNvSpPr>
          <p:nvPr/>
        </p:nvSpPr>
        <p:spPr>
          <a:xfrm>
            <a:off x="838200" y="4375601"/>
            <a:ext cx="6781800" cy="119328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Font typeface="Tw Cen MT" panose="020B0602020104020603" pitchFamily="34" charset="0"/>
              <a:buNone/>
            </a:pPr>
            <a:r>
              <a:rPr lang="es-PR" sz="2400" dirty="0"/>
              <a:t>Hace recomendaciones sobre las propuestas sometidas considerando los propósitos de la Ley Núm. 52 y su Reglamento.</a:t>
            </a:r>
          </a:p>
        </p:txBody>
      </p:sp>
      <p:sp>
        <p:nvSpPr>
          <p:cNvPr id="16" name="Content Placeholder 12">
            <a:extLst>
              <a:ext uri="{FF2B5EF4-FFF2-40B4-BE49-F238E27FC236}">
                <a16:creationId xmlns:a16="http://schemas.microsoft.com/office/drawing/2014/main" id="{47745E00-8B70-1997-49FC-143598075D82}"/>
              </a:ext>
            </a:extLst>
          </p:cNvPr>
          <p:cNvSpPr txBox="1">
            <a:spLocks/>
          </p:cNvSpPr>
          <p:nvPr/>
        </p:nvSpPr>
        <p:spPr>
          <a:xfrm>
            <a:off x="762000" y="3210202"/>
            <a:ext cx="5791200" cy="883886"/>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Font typeface="Tw Cen MT" panose="020B0602020104020603" pitchFamily="34" charset="0"/>
              <a:buNone/>
            </a:pPr>
            <a:r>
              <a:rPr lang="es-PR" sz="2400" dirty="0"/>
              <a:t>Compuesta por 7 miembros seleccionados por el Secretario del </a:t>
            </a:r>
            <a:r>
              <a:rPr lang="es-PR" sz="2400" dirty="0">
                <a:latin typeface="Abadi" panose="020B0604020104020204" pitchFamily="34" charset="0"/>
              </a:rPr>
              <a:t>Trabajo</a:t>
            </a:r>
          </a:p>
        </p:txBody>
      </p:sp>
      <p:pic>
        <p:nvPicPr>
          <p:cNvPr id="1028" name="Picture 4" descr="Free Picture Of Meeting, Download Free Picture Of Meeting png images, Free  ClipArts on Clipart Library">
            <a:extLst>
              <a:ext uri="{FF2B5EF4-FFF2-40B4-BE49-F238E27FC236}">
                <a16:creationId xmlns:a16="http://schemas.microsoft.com/office/drawing/2014/main" id="{D2B5D6FB-57E7-33F2-7786-2E8A1EA86D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392180"/>
            <a:ext cx="2286000" cy="23094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457200" y="2209431"/>
            <a:ext cx="8077200" cy="4038600"/>
          </a:xfrm>
        </p:spPr>
        <p:txBody>
          <a:bodyPr>
            <a:normAutofit fontScale="92500" lnSpcReduction="10000"/>
          </a:bodyPr>
          <a:lstStyle/>
          <a:p>
            <a:pPr marL="342900" lvl="1" indent="0">
              <a:buNone/>
            </a:pPr>
            <a:r>
              <a:rPr lang="es-PR" sz="2800" dirty="0">
                <a:solidFill>
                  <a:schemeClr val="tx1"/>
                </a:solidFill>
              </a:rPr>
              <a:t>Verifique:</a:t>
            </a:r>
          </a:p>
          <a:p>
            <a:pPr lvl="3">
              <a:buFont typeface="Wingdings" pitchFamily="2" charset="2"/>
              <a:buChar char="Ø"/>
            </a:pPr>
            <a:r>
              <a:rPr lang="es-PR" sz="2800" dirty="0"/>
              <a:t>La cantidad de incentivo aprobado</a:t>
            </a:r>
          </a:p>
          <a:p>
            <a:pPr lvl="3">
              <a:buFont typeface="Wingdings" pitchFamily="2" charset="2"/>
              <a:buChar char="Ø"/>
            </a:pPr>
            <a:r>
              <a:rPr lang="es-PR" sz="2800" dirty="0">
                <a:solidFill>
                  <a:schemeClr val="tx1"/>
                </a:solidFill>
              </a:rPr>
              <a:t>Si se concedió para la creación o el mantenimiento de puestos o para ambos</a:t>
            </a:r>
          </a:p>
          <a:p>
            <a:pPr lvl="3">
              <a:buFont typeface="Wingdings" pitchFamily="2" charset="2"/>
              <a:buChar char="Ø"/>
            </a:pPr>
            <a:r>
              <a:rPr lang="es-PR" sz="2800" dirty="0"/>
              <a:t>Si existe alguna condición para la creación o mantenimiento de puestos (Segunda Cláusula)</a:t>
            </a:r>
          </a:p>
          <a:p>
            <a:pPr marL="457200" lvl="3" indent="0">
              <a:buNone/>
            </a:pPr>
            <a:endParaRPr lang="es-PR" sz="2400" dirty="0"/>
          </a:p>
          <a:p>
            <a:pPr lvl="6"/>
            <a:r>
              <a:rPr lang="es-PR" sz="2000" dirty="0">
                <a:latin typeface="Abadi" panose="020B0604020104020204" pitchFamily="34" charset="0"/>
              </a:rPr>
              <a:t>Ej. </a:t>
            </a:r>
            <a:r>
              <a:rPr lang="es-PR" sz="2000" i="1" dirty="0">
                <a:latin typeface="Abadi" panose="020B0604020104020204" pitchFamily="34" charset="0"/>
              </a:rPr>
              <a:t>“Se le otorga el incentivo solo para crear el puesto de Maestro de Matemáticas y Ciencias” </a:t>
            </a:r>
            <a:r>
              <a:rPr lang="es-PR" sz="2000" dirty="0">
                <a:latin typeface="Abadi" panose="020B0604020104020204" pitchFamily="34" charset="0"/>
              </a:rPr>
              <a:t>o en su lugar; </a:t>
            </a:r>
          </a:p>
          <a:p>
            <a:pPr lvl="6"/>
            <a:endParaRPr lang="es-PR" sz="2000" dirty="0">
              <a:latin typeface="Abadi" panose="020B0604020104020204" pitchFamily="34" charset="0"/>
            </a:endParaRPr>
          </a:p>
          <a:p>
            <a:pPr lvl="6"/>
            <a:r>
              <a:rPr lang="es-PR" sz="2000" dirty="0">
                <a:latin typeface="Abadi" panose="020B0604020104020204" pitchFamily="34" charset="0"/>
              </a:rPr>
              <a:t>Ej. </a:t>
            </a:r>
            <a:r>
              <a:rPr lang="es-PR" sz="2000" i="1" dirty="0">
                <a:latin typeface="Abadi" panose="020B0604020104020204" pitchFamily="34" charset="0"/>
              </a:rPr>
              <a:t>“Se le otorga el incentivo con la condición de que al menos cree un (1) empleo”</a:t>
            </a:r>
          </a:p>
          <a:p>
            <a:pPr lvl="3">
              <a:buFont typeface="Wingdings" pitchFamily="2" charset="2"/>
              <a:buChar char="Ø"/>
            </a:pPr>
            <a:endParaRPr lang="es-PR" sz="2800" b="1" u="sng" dirty="0"/>
          </a:p>
          <a:p>
            <a:pPr lvl="3">
              <a:buNone/>
            </a:pPr>
            <a:endParaRPr lang="es-PR" sz="2800" dirty="0"/>
          </a:p>
        </p:txBody>
      </p:sp>
      <p:sp>
        <p:nvSpPr>
          <p:cNvPr id="3" name="TextBox 2"/>
          <p:cNvSpPr txBox="1"/>
          <p:nvPr/>
        </p:nvSpPr>
        <p:spPr>
          <a:xfrm>
            <a:off x="990600" y="1391150"/>
            <a:ext cx="7162800" cy="646331"/>
          </a:xfrm>
          <a:prstGeom prst="rect">
            <a:avLst/>
          </a:prstGeom>
          <a:noFill/>
        </p:spPr>
        <p:txBody>
          <a:bodyPr wrap="square" rtlCol="0">
            <a:spAutoFit/>
          </a:bodyPr>
          <a:lstStyle/>
          <a:p>
            <a:r>
              <a:rPr lang="en-US" sz="3600" b="1" dirty="0"/>
              <a:t>Lea con </a:t>
            </a:r>
            <a:r>
              <a:rPr lang="en-US" sz="3600" b="1" dirty="0" err="1"/>
              <a:t>detenimiento</a:t>
            </a:r>
            <a:r>
              <a:rPr lang="en-US" sz="3600" b="1" dirty="0"/>
              <a:t> </a:t>
            </a:r>
            <a:r>
              <a:rPr lang="en-US" sz="3600" b="1" dirty="0" err="1"/>
              <a:t>el</a:t>
            </a:r>
            <a:r>
              <a:rPr lang="en-US" sz="3600" b="1" dirty="0"/>
              <a:t> </a:t>
            </a:r>
            <a:r>
              <a:rPr lang="en-US" sz="3600" b="1" dirty="0" err="1"/>
              <a:t>contrato</a:t>
            </a:r>
            <a:endParaRPr lang="es-ES_tradnl" sz="3600" b="1" dirty="0"/>
          </a:p>
        </p:txBody>
      </p:sp>
      <p:sp>
        <p:nvSpPr>
          <p:cNvPr id="4" name="Rectangle 3">
            <a:extLst>
              <a:ext uri="{FF2B5EF4-FFF2-40B4-BE49-F238E27FC236}">
                <a16:creationId xmlns:a16="http://schemas.microsoft.com/office/drawing/2014/main" id="{8F0B55C8-0D8C-E4CF-0B65-07CC58CE37CD}"/>
              </a:ext>
            </a:extLst>
          </p:cNvPr>
          <p:cNvSpPr/>
          <p:nvPr/>
        </p:nvSpPr>
        <p:spPr>
          <a:xfrm>
            <a:off x="609600" y="371100"/>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 name="Content Placeholder 2">
            <a:extLst>
              <a:ext uri="{FF2B5EF4-FFF2-40B4-BE49-F238E27FC236}">
                <a16:creationId xmlns:a16="http://schemas.microsoft.com/office/drawing/2014/main" id="{39EB9EBE-AD7A-DFFE-D5F0-3EACFDF589EE}"/>
              </a:ext>
            </a:extLst>
          </p:cNvPr>
          <p:cNvSpPr txBox="1">
            <a:spLocks/>
          </p:cNvSpPr>
          <p:nvPr/>
        </p:nvSpPr>
        <p:spPr>
          <a:xfrm>
            <a:off x="876300" y="228600"/>
            <a:ext cx="7239000" cy="990600"/>
          </a:xfrm>
          <a:prstGeom prst="rect">
            <a:avLst/>
          </a:prstGeom>
        </p:spPr>
        <p:txBody>
          <a:bodyPr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lgn="ctr">
              <a:buFont typeface="Tw Cen MT" panose="020B0602020104020603" pitchFamily="34" charset="0"/>
              <a:buNone/>
            </a:pPr>
            <a:r>
              <a:rPr lang="en-US" sz="3600" b="1" dirty="0" err="1">
                <a:effectLst>
                  <a:outerShdw blurRad="38100" dist="38100" dir="2700000" algn="tl">
                    <a:srgbClr val="000000">
                      <a:alpha val="43137"/>
                    </a:srgbClr>
                  </a:outerShdw>
                </a:effectLst>
              </a:rPr>
              <a:t>Acuerdo</a:t>
            </a:r>
            <a:r>
              <a:rPr lang="en-US" sz="3600" b="1" dirty="0">
                <a:effectLst>
                  <a:outerShdw blurRad="38100" dist="38100" dir="2700000" algn="tl">
                    <a:srgbClr val="000000">
                      <a:alpha val="43137"/>
                    </a:srgbClr>
                  </a:outerShdw>
                </a:effectLst>
              </a:rPr>
              <a:t> de </a:t>
            </a:r>
            <a:r>
              <a:rPr lang="en-US" sz="3600" b="1" dirty="0" err="1">
                <a:effectLst>
                  <a:outerShdw blurRad="38100" dist="38100" dir="2700000" algn="tl">
                    <a:srgbClr val="000000">
                      <a:alpha val="43137"/>
                    </a:srgbClr>
                  </a:outerShdw>
                </a:effectLst>
              </a:rPr>
              <a:t>Incentivo</a:t>
            </a:r>
            <a:r>
              <a:rPr lang="en-US" sz="3600" b="1" dirty="0">
                <a:effectLst>
                  <a:outerShdw blurRad="38100" dist="38100" dir="2700000" algn="tl">
                    <a:srgbClr val="000000">
                      <a:alpha val="43137"/>
                    </a:srgbClr>
                  </a:outerShdw>
                </a:effectLst>
              </a:rPr>
              <a:t> </a:t>
            </a:r>
            <a:r>
              <a:rPr lang="en-US" sz="3600" b="1" dirty="0" err="1">
                <a:effectLst>
                  <a:outerShdw blurRad="38100" dist="38100" dir="2700000" algn="tl">
                    <a:srgbClr val="000000">
                      <a:alpha val="43137"/>
                    </a:srgbClr>
                  </a:outerShdw>
                </a:effectLst>
              </a:rPr>
              <a:t>Salarial</a:t>
            </a:r>
            <a:endParaRPr lang="es-ES_tradnl" sz="3600" b="1" dirty="0">
              <a:effectLst>
                <a:outerShdw blurRad="38100" dist="38100" dir="2700000" algn="tl">
                  <a:srgbClr val="000000">
                    <a:alpha val="43137"/>
                  </a:srgbClr>
                </a:outerShdw>
              </a:effectLs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07E8C9-7DEF-C9A4-2AD6-BBED2213AB92}"/>
              </a:ext>
            </a:extLst>
          </p:cNvPr>
          <p:cNvSpPr/>
          <p:nvPr/>
        </p:nvSpPr>
        <p:spPr>
          <a:xfrm>
            <a:off x="609600" y="504114"/>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 name="Content Placeholder 2"/>
          <p:cNvSpPr>
            <a:spLocks noGrp="1"/>
          </p:cNvSpPr>
          <p:nvPr>
            <p:ph idx="1"/>
          </p:nvPr>
        </p:nvSpPr>
        <p:spPr>
          <a:xfrm>
            <a:off x="609601" y="1600199"/>
            <a:ext cx="8063344" cy="1676401"/>
          </a:xfrm>
        </p:spPr>
        <p:txBody>
          <a:bodyPr>
            <a:noAutofit/>
          </a:bodyPr>
          <a:lstStyle/>
          <a:p>
            <a:pPr marL="0" indent="0">
              <a:buNone/>
            </a:pPr>
            <a:r>
              <a:rPr lang="es-PR" sz="2400" dirty="0"/>
              <a:t>Luego de firmar el contrato, el Negociado de Fomento al Trabajo es responsable de velar por el fiel cumplimiento de la Ley, del Reglamento, de las actividades descritas en la propuesta y del buen uso de los fondos asignados. </a:t>
            </a:r>
          </a:p>
          <a:p>
            <a:pPr marL="0" indent="0">
              <a:buNone/>
            </a:pPr>
            <a:endParaRPr lang="es-PR" sz="800" dirty="0"/>
          </a:p>
        </p:txBody>
      </p:sp>
      <p:sp>
        <p:nvSpPr>
          <p:cNvPr id="5" name="Content Placeholder 2"/>
          <p:cNvSpPr txBox="1">
            <a:spLocks/>
          </p:cNvSpPr>
          <p:nvPr/>
        </p:nvSpPr>
        <p:spPr>
          <a:xfrm>
            <a:off x="471055" y="393612"/>
            <a:ext cx="8201890" cy="990600"/>
          </a:xfrm>
          <a:prstGeom prst="rect">
            <a:avLst/>
          </a:prstGeom>
        </p:spPr>
        <p:txBody>
          <a:bodyPr vert="horz" anchor="ctr">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3600" b="1" dirty="0" err="1">
                <a:effectLst>
                  <a:outerShdw blurRad="38100" dist="38100" dir="2700000" algn="tl">
                    <a:srgbClr val="000000">
                      <a:alpha val="43137"/>
                    </a:srgbClr>
                  </a:outerShdw>
                </a:effectLst>
              </a:rPr>
              <a:t>Implantación</a:t>
            </a:r>
            <a:r>
              <a:rPr lang="en-US" sz="3600" b="1" dirty="0">
                <a:effectLst>
                  <a:outerShdw blurRad="38100" dist="38100" dir="2700000" algn="tl">
                    <a:srgbClr val="000000">
                      <a:alpha val="43137"/>
                    </a:srgbClr>
                  </a:outerShdw>
                </a:effectLst>
              </a:rPr>
              <a:t> y Desarrollo de Propuestas</a:t>
            </a:r>
            <a:endParaRPr lang="es-ES_tradnl" sz="3600" b="1" dirty="0">
              <a:effectLst>
                <a:outerShdw blurRad="38100" dist="38100" dir="2700000" algn="tl">
                  <a:srgbClr val="000000">
                    <a:alpha val="43137"/>
                  </a:srgbClr>
                </a:outerShdw>
              </a:effectLst>
            </a:endParaRPr>
          </a:p>
        </p:txBody>
      </p:sp>
      <p:pic>
        <p:nvPicPr>
          <p:cNvPr id="7" name="Picture 2" descr="Stickman looking through magnifying glass. orange color, looking through an object, holding">
            <a:extLst>
              <a:ext uri="{FF2B5EF4-FFF2-40B4-BE49-F238E27FC236}">
                <a16:creationId xmlns:a16="http://schemas.microsoft.com/office/drawing/2014/main" id="{DD3DF8BD-FCBC-C934-9151-0E9181F806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16561">
            <a:off x="152400" y="3410711"/>
            <a:ext cx="1981200" cy="22395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7F90F18-FDA9-8629-A747-1AB53147A5A9}"/>
              </a:ext>
            </a:extLst>
          </p:cNvPr>
          <p:cNvSpPr txBox="1"/>
          <p:nvPr/>
        </p:nvSpPr>
        <p:spPr>
          <a:xfrm>
            <a:off x="1676400" y="3081278"/>
            <a:ext cx="6857999" cy="2862322"/>
          </a:xfrm>
          <a:prstGeom prst="rect">
            <a:avLst/>
          </a:prstGeom>
          <a:noFill/>
        </p:spPr>
        <p:txBody>
          <a:bodyPr wrap="square">
            <a:spAutoFit/>
          </a:bodyPr>
          <a:lstStyle/>
          <a:p>
            <a:pPr lvl="1">
              <a:buClr>
                <a:srgbClr val="00B0F0"/>
              </a:buClr>
              <a:buFont typeface="Wingdings" panose="05000000000000000000" pitchFamily="2" charset="2"/>
              <a:buChar char="§"/>
            </a:pPr>
            <a:r>
              <a:rPr lang="en-US" sz="2000" dirty="0">
                <a:ea typeface="Calibri" panose="020F0502020204030204" pitchFamily="34" charset="0"/>
              </a:rPr>
              <a:t>Se </a:t>
            </a:r>
            <a:r>
              <a:rPr lang="en-US" sz="2000" dirty="0" err="1">
                <a:ea typeface="Calibri" panose="020F0502020204030204" pitchFamily="34" charset="0"/>
              </a:rPr>
              <a:t>realizan</a:t>
            </a:r>
            <a:r>
              <a:rPr lang="en-US" sz="2000" dirty="0">
                <a:ea typeface="Calibri" panose="020F0502020204030204" pitchFamily="34" charset="0"/>
              </a:rPr>
              <a:t> </a:t>
            </a:r>
            <a:r>
              <a:rPr lang="en-US" sz="2000" dirty="0" err="1">
                <a:ea typeface="Calibri" panose="020F0502020204030204" pitchFamily="34" charset="0"/>
              </a:rPr>
              <a:t>auditorías</a:t>
            </a:r>
            <a:r>
              <a:rPr lang="en-US" sz="2000" dirty="0">
                <a:ea typeface="Calibri" panose="020F0502020204030204" pitchFamily="34" charset="0"/>
              </a:rPr>
              <a:t>, </a:t>
            </a:r>
            <a:r>
              <a:rPr lang="en-US" sz="2000" dirty="0" err="1">
                <a:ea typeface="Calibri" panose="020F0502020204030204" pitchFamily="34" charset="0"/>
              </a:rPr>
              <a:t>por</a:t>
            </a:r>
            <a:r>
              <a:rPr lang="en-US" sz="2000" dirty="0">
                <a:ea typeface="Calibri" panose="020F0502020204030204" pitchFamily="34" charset="0"/>
              </a:rPr>
              <a:t> lo que </a:t>
            </a:r>
            <a:r>
              <a:rPr lang="en-US" sz="2000" dirty="0" err="1">
                <a:ea typeface="Calibri" panose="020F0502020204030204" pitchFamily="34" charset="0"/>
              </a:rPr>
              <a:t>el</a:t>
            </a:r>
            <a:r>
              <a:rPr lang="en-US" sz="2000" dirty="0">
                <a:ea typeface="Calibri" panose="020F0502020204030204" pitchFamily="34" charset="0"/>
              </a:rPr>
              <a:t> Departamento se </a:t>
            </a:r>
            <a:r>
              <a:rPr lang="en-US" sz="2000" dirty="0" err="1">
                <a:ea typeface="Calibri" panose="020F0502020204030204" pitchFamily="34" charset="0"/>
              </a:rPr>
              <a:t>reserva</a:t>
            </a:r>
            <a:r>
              <a:rPr lang="en-US" sz="2000" dirty="0">
                <a:ea typeface="Calibri" panose="020F0502020204030204" pitchFamily="34" charset="0"/>
              </a:rPr>
              <a:t> </a:t>
            </a:r>
            <a:r>
              <a:rPr lang="en-US" sz="2000" dirty="0" err="1">
                <a:ea typeface="Calibri" panose="020F0502020204030204" pitchFamily="34" charset="0"/>
              </a:rPr>
              <a:t>el</a:t>
            </a:r>
            <a:r>
              <a:rPr lang="en-US" sz="2000" dirty="0">
                <a:ea typeface="Calibri" panose="020F0502020204030204" pitchFamily="34" charset="0"/>
              </a:rPr>
              <a:t> derecho a que </a:t>
            </a:r>
            <a:r>
              <a:rPr lang="en-US" sz="2000" dirty="0" err="1">
                <a:ea typeface="Calibri" panose="020F0502020204030204" pitchFamily="34" charset="0"/>
              </a:rPr>
              <a:t>auditores</a:t>
            </a:r>
            <a:r>
              <a:rPr lang="en-US" sz="2000" dirty="0">
                <a:ea typeface="Calibri" panose="020F0502020204030204" pitchFamily="34" charset="0"/>
              </a:rPr>
              <a:t> de la </a:t>
            </a:r>
            <a:r>
              <a:rPr lang="en-US" sz="2000" dirty="0" err="1">
                <a:ea typeface="Calibri" panose="020F0502020204030204" pitchFamily="34" charset="0"/>
              </a:rPr>
              <a:t>agencia</a:t>
            </a:r>
            <a:r>
              <a:rPr lang="en-US" sz="2000" dirty="0">
                <a:ea typeface="Calibri" panose="020F0502020204030204" pitchFamily="34" charset="0"/>
              </a:rPr>
              <a:t> </a:t>
            </a:r>
            <a:r>
              <a:rPr lang="en-US" sz="2000" dirty="0" err="1">
                <a:ea typeface="Calibri" panose="020F0502020204030204" pitchFamily="34" charset="0"/>
              </a:rPr>
              <a:t>visiten</a:t>
            </a:r>
            <a:r>
              <a:rPr lang="en-US" sz="2000" dirty="0">
                <a:ea typeface="Calibri" panose="020F0502020204030204" pitchFamily="34" charset="0"/>
              </a:rPr>
              <a:t> las </a:t>
            </a:r>
            <a:r>
              <a:rPr lang="en-US" sz="2000" dirty="0" err="1">
                <a:ea typeface="Calibri" panose="020F0502020204030204" pitchFamily="34" charset="0"/>
              </a:rPr>
              <a:t>instalaciones</a:t>
            </a:r>
            <a:r>
              <a:rPr lang="en-US" sz="2000" dirty="0">
                <a:ea typeface="Calibri" panose="020F0502020204030204" pitchFamily="34" charset="0"/>
              </a:rPr>
              <a:t> para </a:t>
            </a:r>
            <a:r>
              <a:rPr lang="en-US" sz="2000" dirty="0" err="1">
                <a:ea typeface="Calibri" panose="020F0502020204030204" pitchFamily="34" charset="0"/>
              </a:rPr>
              <a:t>corroborar</a:t>
            </a:r>
            <a:r>
              <a:rPr lang="en-US" sz="2000" dirty="0">
                <a:ea typeface="Calibri" panose="020F0502020204030204" pitchFamily="34" charset="0"/>
              </a:rPr>
              <a:t> </a:t>
            </a:r>
            <a:r>
              <a:rPr lang="en-US" sz="2000" dirty="0" err="1">
                <a:ea typeface="Calibri" panose="020F0502020204030204" pitchFamily="34" charset="0"/>
              </a:rPr>
              <a:t>los</a:t>
            </a:r>
            <a:r>
              <a:rPr lang="en-US" sz="2000" dirty="0">
                <a:ea typeface="Calibri" panose="020F0502020204030204" pitchFamily="34" charset="0"/>
              </a:rPr>
              <a:t> </a:t>
            </a:r>
            <a:r>
              <a:rPr lang="en-US" sz="2000" dirty="0" err="1">
                <a:ea typeface="Calibri" panose="020F0502020204030204" pitchFamily="34" charset="0"/>
              </a:rPr>
              <a:t>datos</a:t>
            </a:r>
            <a:r>
              <a:rPr lang="en-US" sz="2000" dirty="0">
                <a:ea typeface="Calibri" panose="020F0502020204030204" pitchFamily="34" charset="0"/>
              </a:rPr>
              <a:t>. </a:t>
            </a:r>
          </a:p>
          <a:p>
            <a:pPr lvl="2">
              <a:buClr>
                <a:srgbClr val="00B0F0"/>
              </a:buClr>
              <a:buFont typeface="Wingdings" panose="05000000000000000000" pitchFamily="2" charset="2"/>
              <a:buChar char="§"/>
            </a:pPr>
            <a:endParaRPr lang="en-US" sz="2000" dirty="0">
              <a:ea typeface="Calibri" panose="020F0502020204030204" pitchFamily="34" charset="0"/>
            </a:endParaRPr>
          </a:p>
          <a:p>
            <a:pPr lvl="1">
              <a:buClr>
                <a:srgbClr val="00B0F0"/>
              </a:buClr>
              <a:buFont typeface="Wingdings" panose="05000000000000000000" pitchFamily="2" charset="2"/>
              <a:buChar char="§"/>
            </a:pPr>
            <a:r>
              <a:rPr lang="es-PR" sz="2000" dirty="0"/>
              <a:t>Las intervenciones </a:t>
            </a:r>
            <a:r>
              <a:rPr lang="es-PR" sz="2000" b="1" u="sng" dirty="0"/>
              <a:t>no</a:t>
            </a:r>
            <a:r>
              <a:rPr lang="es-PR" sz="2000" dirty="0"/>
              <a:t> se realizan con gestores ni consultores.</a:t>
            </a:r>
          </a:p>
          <a:p>
            <a:pPr lvl="2">
              <a:buClr>
                <a:srgbClr val="00B0F0"/>
              </a:buClr>
              <a:buFont typeface="Wingdings" panose="05000000000000000000" pitchFamily="2" charset="2"/>
              <a:buChar char="§"/>
            </a:pPr>
            <a:endParaRPr lang="es-PR" sz="2000" dirty="0"/>
          </a:p>
          <a:p>
            <a:pPr lvl="1">
              <a:buClr>
                <a:srgbClr val="00B0F0"/>
              </a:buClr>
              <a:buFont typeface="Wingdings" panose="05000000000000000000" pitchFamily="2" charset="2"/>
              <a:buChar char="§"/>
            </a:pPr>
            <a:r>
              <a:rPr lang="en-US" sz="2000" dirty="0">
                <a:ea typeface="Calibri" panose="020F0502020204030204" pitchFamily="34" charset="0"/>
              </a:rPr>
              <a:t>El </a:t>
            </a:r>
            <a:r>
              <a:rPr lang="en-US" sz="2000" dirty="0" err="1">
                <a:ea typeface="Calibri" panose="020F0502020204030204" pitchFamily="34" charset="0"/>
              </a:rPr>
              <a:t>patrono</a:t>
            </a:r>
            <a:r>
              <a:rPr lang="en-US" sz="2000" dirty="0">
                <a:ea typeface="Calibri" panose="020F0502020204030204" pitchFamily="34" charset="0"/>
              </a:rPr>
              <a:t> se </a:t>
            </a:r>
            <a:r>
              <a:rPr lang="en-US" sz="2000" dirty="0" err="1">
                <a:ea typeface="Calibri" panose="020F0502020204030204" pitchFamily="34" charset="0"/>
              </a:rPr>
              <a:t>compromete</a:t>
            </a:r>
            <a:r>
              <a:rPr lang="en-US" sz="2000" dirty="0">
                <a:ea typeface="Calibri" panose="020F0502020204030204" pitchFamily="34" charset="0"/>
              </a:rPr>
              <a:t> y es </a:t>
            </a:r>
            <a:r>
              <a:rPr lang="en-US" sz="2000" dirty="0" err="1">
                <a:ea typeface="Calibri" panose="020F0502020204030204" pitchFamily="34" charset="0"/>
              </a:rPr>
              <a:t>responsable</a:t>
            </a:r>
            <a:r>
              <a:rPr lang="en-US" sz="2000" dirty="0">
                <a:ea typeface="Calibri" panose="020F0502020204030204" pitchFamily="34" charset="0"/>
              </a:rPr>
              <a:t> de </a:t>
            </a:r>
            <a:r>
              <a:rPr lang="en-US" sz="2000" dirty="0" err="1">
                <a:ea typeface="Calibri" panose="020F0502020204030204" pitchFamily="34" charset="0"/>
              </a:rPr>
              <a:t>notificar</a:t>
            </a:r>
            <a:r>
              <a:rPr lang="en-US" sz="2000" dirty="0">
                <a:ea typeface="Calibri" panose="020F0502020204030204" pitchFamily="34" charset="0"/>
              </a:rPr>
              <a:t> </a:t>
            </a:r>
            <a:r>
              <a:rPr lang="en-US" sz="2000" dirty="0" err="1">
                <a:ea typeface="Calibri" panose="020F0502020204030204" pitchFamily="34" charset="0"/>
              </a:rPr>
              <a:t>cualquier</a:t>
            </a:r>
            <a:r>
              <a:rPr lang="en-US" sz="2000" dirty="0">
                <a:ea typeface="Calibri" panose="020F0502020204030204" pitchFamily="34" charset="0"/>
              </a:rPr>
              <a:t> </a:t>
            </a:r>
            <a:r>
              <a:rPr lang="en-US" sz="2000" dirty="0" err="1">
                <a:ea typeface="Calibri" panose="020F0502020204030204" pitchFamily="34" charset="0"/>
              </a:rPr>
              <a:t>cambio</a:t>
            </a:r>
            <a:r>
              <a:rPr lang="en-US" sz="2000" dirty="0">
                <a:ea typeface="Calibri" panose="020F0502020204030204" pitchFamily="34" charset="0"/>
              </a:rPr>
              <a:t>, </a:t>
            </a:r>
            <a:r>
              <a:rPr lang="en-US" sz="2000" dirty="0" err="1">
                <a:ea typeface="Calibri" panose="020F0502020204030204" pitchFamily="34" charset="0"/>
              </a:rPr>
              <a:t>modificación</a:t>
            </a:r>
            <a:r>
              <a:rPr lang="en-US" sz="2000" dirty="0">
                <a:ea typeface="Calibri" panose="020F0502020204030204" pitchFamily="34" charset="0"/>
              </a:rPr>
              <a:t> o </a:t>
            </a:r>
            <a:r>
              <a:rPr lang="en-US" sz="2000" dirty="0" err="1">
                <a:ea typeface="Calibri" panose="020F0502020204030204" pitchFamily="34" charset="0"/>
              </a:rPr>
              <a:t>enmienda</a:t>
            </a:r>
            <a:r>
              <a:rPr lang="en-US" sz="2000" dirty="0">
                <a:ea typeface="Calibri" panose="020F0502020204030204" pitchFamily="34" charset="0"/>
              </a:rPr>
              <a:t> a la </a:t>
            </a:r>
            <a:r>
              <a:rPr lang="en-US" sz="2000" dirty="0" err="1">
                <a:ea typeface="Calibri" panose="020F0502020204030204" pitchFamily="34" charset="0"/>
              </a:rPr>
              <a:t>información</a:t>
            </a:r>
            <a:r>
              <a:rPr lang="en-US" sz="2000" spc="-40" dirty="0">
                <a:ea typeface="Calibri" panose="020F0502020204030204" pitchFamily="34" charset="0"/>
              </a:rPr>
              <a:t> </a:t>
            </a:r>
            <a:r>
              <a:rPr lang="en-US" sz="2000" dirty="0" err="1">
                <a:ea typeface="Calibri" panose="020F0502020204030204" pitchFamily="34" charset="0"/>
              </a:rPr>
              <a:t>sometida</a:t>
            </a:r>
            <a:r>
              <a:rPr lang="en-US" sz="2000" dirty="0">
                <a:ea typeface="Calibri" panose="020F0502020204030204" pitchFamily="34" charset="0"/>
              </a:rPr>
              <a:t>.</a:t>
            </a:r>
            <a:endParaRPr lang="es-PR" sz="2000" b="1" dirty="0"/>
          </a:p>
        </p:txBody>
      </p:sp>
    </p:spTree>
    <p:extLst>
      <p:ext uri="{BB962C8B-B14F-4D97-AF65-F5344CB8AC3E}">
        <p14:creationId xmlns:p14="http://schemas.microsoft.com/office/powerpoint/2010/main" val="1771254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0BBF8-34D9-7223-D3C9-08C0E1D48BD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5E185EF7-D847-F4B2-80A1-734EA75452F2}"/>
              </a:ext>
            </a:extLst>
          </p:cNvPr>
          <p:cNvSpPr/>
          <p:nvPr/>
        </p:nvSpPr>
        <p:spPr>
          <a:xfrm>
            <a:off x="257174" y="512345"/>
            <a:ext cx="8582025"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 name="Content Placeholder 1">
            <a:extLst>
              <a:ext uri="{FF2B5EF4-FFF2-40B4-BE49-F238E27FC236}">
                <a16:creationId xmlns:a16="http://schemas.microsoft.com/office/drawing/2014/main" id="{D17C7A72-2401-405C-B4F3-31CBB4C837BA}"/>
              </a:ext>
            </a:extLst>
          </p:cNvPr>
          <p:cNvSpPr>
            <a:spLocks noGrp="1"/>
          </p:cNvSpPr>
          <p:nvPr>
            <p:ph idx="1"/>
          </p:nvPr>
        </p:nvSpPr>
        <p:spPr>
          <a:xfrm>
            <a:off x="609600" y="1950439"/>
            <a:ext cx="6553200" cy="4343400"/>
          </a:xfrm>
        </p:spPr>
        <p:txBody>
          <a:bodyPr>
            <a:noAutofit/>
          </a:bodyPr>
          <a:lstStyle/>
          <a:p>
            <a:pPr marL="0" indent="0">
              <a:buNone/>
            </a:pPr>
            <a:r>
              <a:rPr lang="es-ES_tradnl" sz="2400" b="1" u="sng" dirty="0" err="1">
                <a:solidFill>
                  <a:srgbClr val="00B050"/>
                </a:solidFill>
              </a:rPr>
              <a:t>PyME</a:t>
            </a:r>
            <a:r>
              <a:rPr lang="es-ES_tradnl" sz="2400" b="1" u="sng" dirty="0">
                <a:solidFill>
                  <a:srgbClr val="00B050"/>
                </a:solidFill>
              </a:rPr>
              <a:t> Certificada </a:t>
            </a:r>
            <a:r>
              <a:rPr lang="es-ES_tradnl" sz="2400" b="1" dirty="0">
                <a:solidFill>
                  <a:srgbClr val="00B050"/>
                </a:solidFill>
              </a:rPr>
              <a:t>- Ley Núm. 62 de 2014</a:t>
            </a:r>
          </a:p>
          <a:p>
            <a:pPr marL="0" indent="0">
              <a:buNone/>
            </a:pPr>
            <a:r>
              <a:rPr lang="es-ES_tradnl" sz="2400" dirty="0">
                <a:solidFill>
                  <a:srgbClr val="00B050"/>
                </a:solidFill>
              </a:rPr>
              <a:t>Micro, pequeña y mediana empresa certificada por la Compañía de Comercio y Exportación (CCE) que suscribió un Acuerdo para la creación de empleos el cual está registrado en la Oficina del Contralor de PR. </a:t>
            </a:r>
          </a:p>
          <a:p>
            <a:pPr marL="0" indent="0">
              <a:buNone/>
            </a:pPr>
            <a:endParaRPr lang="es-ES_tradnl" sz="900" dirty="0">
              <a:solidFill>
                <a:schemeClr val="tx1"/>
              </a:solidFill>
            </a:endParaRPr>
          </a:p>
          <a:p>
            <a:pPr marL="0" indent="0">
              <a:buNone/>
            </a:pPr>
            <a:r>
              <a:rPr lang="es-ES_tradnl" sz="2400" b="1" u="sng" dirty="0" err="1">
                <a:solidFill>
                  <a:srgbClr val="FF6600"/>
                </a:solidFill>
              </a:rPr>
              <a:t>PyME</a:t>
            </a:r>
            <a:r>
              <a:rPr lang="es-ES_tradnl" sz="2400" b="1" u="sng" dirty="0">
                <a:solidFill>
                  <a:srgbClr val="FF6600"/>
                </a:solidFill>
              </a:rPr>
              <a:t> Elegible </a:t>
            </a:r>
            <a:r>
              <a:rPr lang="es-ES_tradnl" sz="2400" b="1" dirty="0">
                <a:solidFill>
                  <a:srgbClr val="FF6600"/>
                </a:solidFill>
              </a:rPr>
              <a:t>- Ley Núm. 120 de 2014</a:t>
            </a:r>
          </a:p>
          <a:p>
            <a:pPr marL="0" indent="0">
              <a:buNone/>
            </a:pPr>
            <a:r>
              <a:rPr lang="es-ES_tradnl" sz="2400" dirty="0">
                <a:solidFill>
                  <a:srgbClr val="FF6600"/>
                </a:solidFill>
              </a:rPr>
              <a:t>Empresa que cuente con </a:t>
            </a:r>
            <a:r>
              <a:rPr lang="es-ES_tradnl" sz="2400" b="1" dirty="0">
                <a:solidFill>
                  <a:srgbClr val="FF6600"/>
                </a:solidFill>
              </a:rPr>
              <a:t>50 empleados o menos </a:t>
            </a:r>
            <a:r>
              <a:rPr lang="es-ES_tradnl" sz="2400" dirty="0">
                <a:solidFill>
                  <a:srgbClr val="FF6600"/>
                </a:solidFill>
              </a:rPr>
              <a:t>y que genere un ingreso bruto menor de </a:t>
            </a:r>
            <a:r>
              <a:rPr lang="es-ES_tradnl" sz="2400" b="1" dirty="0">
                <a:solidFill>
                  <a:srgbClr val="FF6600"/>
                </a:solidFill>
              </a:rPr>
              <a:t>diez millones (10,000,000.00) de dólares al año</a:t>
            </a:r>
            <a:r>
              <a:rPr lang="es-ES_tradnl" sz="2400" dirty="0">
                <a:solidFill>
                  <a:srgbClr val="FF6600"/>
                </a:solidFill>
              </a:rPr>
              <a:t>.</a:t>
            </a:r>
          </a:p>
          <a:p>
            <a:pPr marL="0" indent="0">
              <a:buNone/>
            </a:pPr>
            <a:endParaRPr lang="es-ES_tradnl" sz="2400" dirty="0">
              <a:solidFill>
                <a:schemeClr val="tx1"/>
              </a:solidFill>
            </a:endParaRPr>
          </a:p>
          <a:p>
            <a:pPr marL="0" indent="0">
              <a:buNone/>
            </a:pPr>
            <a:endParaRPr lang="es-ES_tradnl" sz="2400" dirty="0">
              <a:solidFill>
                <a:schemeClr val="tx1"/>
              </a:solidFill>
            </a:endParaRPr>
          </a:p>
          <a:p>
            <a:pPr marL="0" indent="0">
              <a:buNone/>
            </a:pPr>
            <a:endParaRPr lang="es-ES_tradnl" sz="2400" dirty="0">
              <a:solidFill>
                <a:schemeClr val="tx1"/>
              </a:solidFill>
            </a:endParaRPr>
          </a:p>
          <a:p>
            <a:pPr marL="0" indent="0">
              <a:buNone/>
            </a:pPr>
            <a:endParaRPr lang="es-ES_tradnl" sz="2400" dirty="0">
              <a:solidFill>
                <a:schemeClr val="tx1"/>
              </a:solidFill>
            </a:endParaRPr>
          </a:p>
          <a:p>
            <a:pPr marL="0" indent="0">
              <a:buNone/>
            </a:pPr>
            <a:endParaRPr lang="es-ES_tradnl" sz="2200" dirty="0">
              <a:solidFill>
                <a:schemeClr val="tx1"/>
              </a:solidFill>
            </a:endParaRPr>
          </a:p>
        </p:txBody>
      </p:sp>
      <p:sp>
        <p:nvSpPr>
          <p:cNvPr id="2" name="Rectangle 1">
            <a:extLst>
              <a:ext uri="{FF2B5EF4-FFF2-40B4-BE49-F238E27FC236}">
                <a16:creationId xmlns:a16="http://schemas.microsoft.com/office/drawing/2014/main" id="{03E7A3A5-F1E6-BEB9-C22E-89C28A7D6FF5}"/>
              </a:ext>
            </a:extLst>
          </p:cNvPr>
          <p:cNvSpPr/>
          <p:nvPr/>
        </p:nvSpPr>
        <p:spPr>
          <a:xfrm>
            <a:off x="457199" y="564161"/>
            <a:ext cx="5707867" cy="707886"/>
          </a:xfrm>
          <a:prstGeom prst="rect">
            <a:avLst/>
          </a:prstGeom>
        </p:spPr>
        <p:txBody>
          <a:bodyPr wrap="square">
            <a:spAutoFit/>
          </a:bodyPr>
          <a:lstStyle/>
          <a:p>
            <a:pPr algn="ctr">
              <a:defRPr/>
            </a:pPr>
            <a:r>
              <a:rPr lang="es-ES_tradnl" sz="4000" b="1" dirty="0" err="1">
                <a:effectLst>
                  <a:outerShdw blurRad="38100" dist="38100" dir="2700000" algn="tl">
                    <a:srgbClr val="000000">
                      <a:alpha val="43137"/>
                    </a:srgbClr>
                  </a:outerShdw>
                </a:effectLst>
              </a:rPr>
              <a:t>PyME</a:t>
            </a:r>
            <a:endParaRPr lang="es-ES" sz="4000" b="1" dirty="0">
              <a:effectLst>
                <a:outerShdw blurRad="38100" dist="38100" dir="2700000" algn="tl">
                  <a:srgbClr val="000000">
                    <a:alpha val="43137"/>
                  </a:srgbClr>
                </a:outerShdw>
              </a:effectLst>
              <a:cs typeface="Helvetica" pitchFamily="34" charset="0"/>
            </a:endParaRPr>
          </a:p>
        </p:txBody>
      </p:sp>
      <p:pic>
        <p:nvPicPr>
          <p:cNvPr id="6" name="Picture 5" descr="Local market sell vegetables and fruit Vegetable and fruit seller, Local farmer sell their crops. Market stalls business concept, Local market farmer shops. Vector illustration in a flat style small business owner stock illustrations">
            <a:extLst>
              <a:ext uri="{FF2B5EF4-FFF2-40B4-BE49-F238E27FC236}">
                <a16:creationId xmlns:a16="http://schemas.microsoft.com/office/drawing/2014/main" id="{CD31A357-F7D9-D0E0-6C37-F59AD237E6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5276" y="402313"/>
            <a:ext cx="2636324" cy="2112287"/>
          </a:xfrm>
          <a:prstGeom prst="rect">
            <a:avLst/>
          </a:prstGeom>
          <a:noFill/>
          <a:ln>
            <a:noFill/>
          </a:ln>
        </p:spPr>
      </p:pic>
    </p:spTree>
    <p:extLst>
      <p:ext uri="{BB962C8B-B14F-4D97-AF65-F5344CB8AC3E}">
        <p14:creationId xmlns:p14="http://schemas.microsoft.com/office/powerpoint/2010/main" val="28443610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noGrp="1"/>
          </p:cNvSpPr>
          <p:nvPr>
            <p:ph idx="1"/>
          </p:nvPr>
        </p:nvSpPr>
        <p:spPr>
          <a:xfrm>
            <a:off x="685800" y="1905000"/>
            <a:ext cx="7772400" cy="4746096"/>
          </a:xfrm>
          <a:prstGeom prst="rect">
            <a:avLst/>
          </a:prstGeom>
        </p:spPr>
        <p:txBody>
          <a:bodyPr>
            <a:normAutofit/>
          </a:bodyPr>
          <a:lstStyle/>
          <a:p>
            <a:pPr marL="640080" lvl="1" indent="-274320">
              <a:spcBef>
                <a:spcPts val="550"/>
              </a:spcBef>
              <a:buSzPct val="70000"/>
              <a:buFont typeface="Wingdings" pitchFamily="2" charset="2"/>
              <a:buChar char="§"/>
              <a:defRPr/>
            </a:pPr>
            <a:r>
              <a:rPr lang="es-PR" sz="3200" b="1" dirty="0"/>
              <a:t>Fecha límite para entregar peticiones de fondo:</a:t>
            </a:r>
          </a:p>
          <a:p>
            <a:pPr marL="640080" lvl="1" indent="-274320">
              <a:spcBef>
                <a:spcPts val="550"/>
              </a:spcBef>
              <a:buSzPct val="70000"/>
              <a:buFont typeface="Wingdings" pitchFamily="2" charset="2"/>
              <a:buChar char="§"/>
              <a:defRPr/>
            </a:pPr>
            <a:endParaRPr lang="es-PR" sz="3200" b="1" dirty="0"/>
          </a:p>
          <a:p>
            <a:pPr marL="640080" lvl="1" indent="-274320">
              <a:spcBef>
                <a:spcPts val="550"/>
              </a:spcBef>
              <a:buSzPct val="70000"/>
              <a:buFont typeface="Wingdings" pitchFamily="2" charset="2"/>
              <a:buChar char="§"/>
              <a:defRPr/>
            </a:pPr>
            <a:endParaRPr lang="es-PR" sz="3200" b="1" dirty="0"/>
          </a:p>
          <a:p>
            <a:pPr marL="971550" lvl="3" indent="0" algn="ctr">
              <a:spcBef>
                <a:spcPts val="400"/>
              </a:spcBef>
              <a:buSzPct val="75000"/>
              <a:buNone/>
              <a:defRPr/>
            </a:pPr>
            <a:endParaRPr lang="es-PR" sz="3200" b="1" dirty="0"/>
          </a:p>
          <a:p>
            <a:pPr marL="971550" lvl="3" indent="0">
              <a:spcBef>
                <a:spcPts val="400"/>
              </a:spcBef>
              <a:buSzPct val="75000"/>
              <a:buNone/>
              <a:defRPr/>
            </a:pPr>
            <a:endParaRPr lang="es-PR" sz="3200" dirty="0">
              <a:solidFill>
                <a:srgbClr val="FF0000"/>
              </a:solidFill>
            </a:endParaRPr>
          </a:p>
          <a:p>
            <a:pPr marL="285750" lvl="1" indent="0">
              <a:spcBef>
                <a:spcPts val="400"/>
              </a:spcBef>
              <a:buSzPct val="75000"/>
              <a:buNone/>
              <a:defRPr/>
            </a:pPr>
            <a:r>
              <a:rPr lang="es-PR" sz="2650" dirty="0"/>
              <a:t>Si falta </a:t>
            </a:r>
            <a:r>
              <a:rPr lang="es-PR" sz="2650" u="sng" dirty="0"/>
              <a:t>algún</a:t>
            </a:r>
            <a:r>
              <a:rPr lang="es-PR" sz="2650" dirty="0"/>
              <a:t> documento, entregue en Finanzas lo que tenga listo. Evite ajustes de todo el incentivo por incumplimiento a 9na Cláusula.</a:t>
            </a:r>
          </a:p>
          <a:p>
            <a:pPr marL="1371600" lvl="3" indent="0">
              <a:spcBef>
                <a:spcPts val="400"/>
              </a:spcBef>
              <a:buSzPct val="75000"/>
              <a:buNone/>
              <a:defRPr/>
            </a:pPr>
            <a:endParaRPr lang="es-PR" sz="2800" dirty="0">
              <a:solidFill>
                <a:schemeClr val="tx1"/>
              </a:solidFill>
            </a:endParaRPr>
          </a:p>
          <a:p>
            <a:pPr lvl="3" indent="-228600">
              <a:spcBef>
                <a:spcPts val="400"/>
              </a:spcBef>
              <a:buClr>
                <a:schemeClr val="accent3"/>
              </a:buClr>
              <a:buSzPct val="75000"/>
              <a:buFont typeface="Wingdings" pitchFamily="2" charset="2"/>
              <a:buChar char="§"/>
              <a:defRPr/>
            </a:pPr>
            <a:endParaRPr lang="es-PR" sz="2800" b="1" dirty="0">
              <a:latin typeface="Calisto MT" pitchFamily="18" charset="0"/>
            </a:endParaRPr>
          </a:p>
          <a:p>
            <a:pPr lvl="4" indent="-228600">
              <a:spcBef>
                <a:spcPts val="400"/>
              </a:spcBef>
              <a:buClr>
                <a:schemeClr val="accent3"/>
              </a:buClr>
              <a:buSzPct val="75000"/>
              <a:buFont typeface="Wingdings" pitchFamily="2" charset="2"/>
              <a:buChar char="ü"/>
              <a:defRPr/>
            </a:pPr>
            <a:endParaRPr lang="es-PR" sz="3200" dirty="0">
              <a:latin typeface="Monotype Corsiva" pitchFamily="66" charset="0"/>
            </a:endParaRPr>
          </a:p>
          <a:p>
            <a:pPr lvl="2" indent="-228600">
              <a:spcBef>
                <a:spcPts val="500"/>
              </a:spcBef>
              <a:buClr>
                <a:schemeClr val="accent2"/>
              </a:buClr>
              <a:buSzPct val="75000"/>
              <a:defRPr/>
            </a:pPr>
            <a:endParaRPr lang="es-PR" sz="3000" dirty="0">
              <a:latin typeface="Monotype Corsiva" pitchFamily="66" charset="0"/>
            </a:endParaRPr>
          </a:p>
          <a:p>
            <a:pPr lvl="2" indent="-228600">
              <a:spcBef>
                <a:spcPts val="500"/>
              </a:spcBef>
              <a:buClr>
                <a:schemeClr val="accent2"/>
              </a:buClr>
              <a:buSzPct val="75000"/>
              <a:defRPr/>
            </a:pPr>
            <a:endParaRPr lang="es-PR" sz="3000" dirty="0">
              <a:latin typeface="Monotype Corsiva" pitchFamily="66" charset="0"/>
            </a:endParaRPr>
          </a:p>
          <a:p>
            <a:pPr lvl="2" indent="-228600">
              <a:spcBef>
                <a:spcPts val="500"/>
              </a:spcBef>
              <a:buClr>
                <a:schemeClr val="accent2"/>
              </a:buClr>
              <a:buSzPct val="75000"/>
              <a:defRPr/>
            </a:pPr>
            <a:endParaRPr lang="es-PR" sz="3000" dirty="0">
              <a:latin typeface="Monotype Corsiva" pitchFamily="66" charset="0"/>
            </a:endParaRPr>
          </a:p>
          <a:p>
            <a:pPr marL="1371600" marR="0" lvl="3" indent="-228600" algn="l" defTabSz="914400" rtl="0" eaLnBrk="1" fontAlgn="auto" latinLnBrk="0" hangingPunct="1">
              <a:lnSpc>
                <a:spcPct val="100000"/>
              </a:lnSpc>
              <a:spcBef>
                <a:spcPts val="400"/>
              </a:spcBef>
              <a:spcAft>
                <a:spcPts val="0"/>
              </a:spcAft>
              <a:buClr>
                <a:schemeClr val="accent3"/>
              </a:buClr>
              <a:buSzPct val="75000"/>
              <a:buFont typeface="Wingdings"/>
              <a:buNone/>
              <a:tabLst/>
              <a:defRPr/>
            </a:pPr>
            <a:endParaRPr kumimoji="0" lang="es-PR" sz="2700" b="0" i="0" u="none" strike="noStrike" kern="1200" cap="none" spc="0" normalizeH="0" baseline="0" noProof="0" dirty="0">
              <a:ln>
                <a:noFill/>
              </a:ln>
              <a:solidFill>
                <a:schemeClr val="tx1"/>
              </a:solidFill>
              <a:effectLst/>
              <a:uLnTx/>
              <a:uFillTx/>
              <a:latin typeface="Monotype Corsiva" pitchFamily="66" charset="0"/>
              <a:ea typeface="+mn-ea"/>
              <a:cs typeface="+mn-cs"/>
            </a:endParaRPr>
          </a:p>
        </p:txBody>
      </p:sp>
      <p:pic>
        <p:nvPicPr>
          <p:cNvPr id="2" name="Picture 1" descr="Calendar - Calendar Cartoon - CleanPNG / KissPNG - Clip Art Library">
            <a:extLst>
              <a:ext uri="{FF2B5EF4-FFF2-40B4-BE49-F238E27FC236}">
                <a16:creationId xmlns:a16="http://schemas.microsoft.com/office/drawing/2014/main" id="{9259D8C9-4971-A44E-9D85-8876C5537EB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0620" y="2971800"/>
            <a:ext cx="2122866" cy="1981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0D0546F-9F1B-FBB7-46F8-C00D85F093BA}"/>
              </a:ext>
            </a:extLst>
          </p:cNvPr>
          <p:cNvSpPr txBox="1"/>
          <p:nvPr/>
        </p:nvSpPr>
        <p:spPr>
          <a:xfrm>
            <a:off x="2667000" y="3377625"/>
            <a:ext cx="4847544" cy="584775"/>
          </a:xfrm>
          <a:prstGeom prst="rect">
            <a:avLst/>
          </a:prstGeom>
          <a:noFill/>
        </p:spPr>
        <p:txBody>
          <a:bodyPr wrap="square" rtlCol="0">
            <a:spAutoFit/>
          </a:bodyPr>
          <a:lstStyle/>
          <a:p>
            <a:pPr marL="971550" lvl="3" indent="0">
              <a:spcBef>
                <a:spcPts val="400"/>
              </a:spcBef>
              <a:buSzPct val="75000"/>
              <a:buNone/>
              <a:defRPr/>
            </a:pPr>
            <a:r>
              <a:rPr lang="es-PR" sz="3200" b="1" dirty="0"/>
              <a:t>60 días calendario</a:t>
            </a:r>
          </a:p>
        </p:txBody>
      </p:sp>
      <p:sp>
        <p:nvSpPr>
          <p:cNvPr id="6" name="Rectangle 5">
            <a:extLst>
              <a:ext uri="{FF2B5EF4-FFF2-40B4-BE49-F238E27FC236}">
                <a16:creationId xmlns:a16="http://schemas.microsoft.com/office/drawing/2014/main" id="{45686531-B5C1-E04D-8BD0-85E45B841526}"/>
              </a:ext>
            </a:extLst>
          </p:cNvPr>
          <p:cNvSpPr/>
          <p:nvPr/>
        </p:nvSpPr>
        <p:spPr>
          <a:xfrm>
            <a:off x="609600" y="504114"/>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 name="Content Placeholder 2">
            <a:extLst>
              <a:ext uri="{FF2B5EF4-FFF2-40B4-BE49-F238E27FC236}">
                <a16:creationId xmlns:a16="http://schemas.microsoft.com/office/drawing/2014/main" id="{43757147-0340-7107-F498-F725B8E513F1}"/>
              </a:ext>
            </a:extLst>
          </p:cNvPr>
          <p:cNvSpPr txBox="1">
            <a:spLocks/>
          </p:cNvSpPr>
          <p:nvPr/>
        </p:nvSpPr>
        <p:spPr>
          <a:xfrm>
            <a:off x="471055" y="393612"/>
            <a:ext cx="8201890" cy="990600"/>
          </a:xfrm>
          <a:prstGeom prst="rect">
            <a:avLst/>
          </a:prstGeom>
        </p:spPr>
        <p:txBody>
          <a:bodyPr vert="horz" anchor="ctr">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3600" b="1" dirty="0" err="1">
                <a:effectLst>
                  <a:outerShdw blurRad="38100" dist="38100" dir="2700000" algn="tl">
                    <a:srgbClr val="000000">
                      <a:alpha val="43137"/>
                    </a:srgbClr>
                  </a:outerShdw>
                </a:effectLst>
              </a:rPr>
              <a:t>Solicitud</a:t>
            </a:r>
            <a:r>
              <a:rPr lang="en-US" sz="3600" b="1" dirty="0">
                <a:effectLst>
                  <a:outerShdw blurRad="38100" dist="38100" dir="2700000" algn="tl">
                    <a:srgbClr val="000000">
                      <a:alpha val="43137"/>
                    </a:srgbClr>
                  </a:outerShdw>
                </a:effectLst>
              </a:rPr>
              <a:t> para </a:t>
            </a:r>
            <a:r>
              <a:rPr lang="en-US" sz="3600" b="1" dirty="0" err="1">
                <a:effectLst>
                  <a:outerShdw blurRad="38100" dist="38100" dir="2700000" algn="tl">
                    <a:srgbClr val="000000">
                      <a:alpha val="43137"/>
                    </a:srgbClr>
                  </a:outerShdw>
                </a:effectLst>
              </a:rPr>
              <a:t>reembolso</a:t>
            </a:r>
            <a:r>
              <a:rPr lang="en-US" sz="3600" b="1" dirty="0">
                <a:effectLst>
                  <a:outerShdw blurRad="38100" dist="38100" dir="2700000" algn="tl">
                    <a:srgbClr val="000000">
                      <a:alpha val="43137"/>
                    </a:srgbClr>
                  </a:outerShdw>
                </a:effectLst>
              </a:rPr>
              <a:t> </a:t>
            </a:r>
            <a:r>
              <a:rPr lang="en-US" sz="3600" b="1" dirty="0" err="1">
                <a:effectLst>
                  <a:outerShdw blurRad="38100" dist="38100" dir="2700000" algn="tl">
                    <a:srgbClr val="000000">
                      <a:alpha val="43137"/>
                    </a:srgbClr>
                  </a:outerShdw>
                </a:effectLst>
              </a:rPr>
              <a:t>incentivo</a:t>
            </a:r>
            <a:endParaRPr lang="es-ES_tradnl" sz="3600" b="1" dirty="0">
              <a:effectLst>
                <a:outerShdw blurRad="38100" dist="38100" dir="2700000" algn="tl">
                  <a:srgbClr val="000000">
                    <a:alpha val="43137"/>
                  </a:srgbClr>
                </a:outerShdw>
              </a:effectLs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2A382-AE13-70B2-FBB3-0FF8D831617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4BFE6E5-7591-9927-9D78-71D3FB621078}"/>
              </a:ext>
            </a:extLst>
          </p:cNvPr>
          <p:cNvSpPr/>
          <p:nvPr/>
        </p:nvSpPr>
        <p:spPr>
          <a:xfrm>
            <a:off x="0" y="1240536"/>
            <a:ext cx="8915400" cy="492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Rectangle 3">
            <a:extLst>
              <a:ext uri="{FF2B5EF4-FFF2-40B4-BE49-F238E27FC236}">
                <a16:creationId xmlns:a16="http://schemas.microsoft.com/office/drawing/2014/main" id="{C6ECFC9B-BD84-A951-4086-C52B9529823B}"/>
              </a:ext>
            </a:extLst>
          </p:cNvPr>
          <p:cNvSpPr/>
          <p:nvPr/>
        </p:nvSpPr>
        <p:spPr>
          <a:xfrm>
            <a:off x="609600" y="371100"/>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 name="Content Placeholder 2">
            <a:extLst>
              <a:ext uri="{FF2B5EF4-FFF2-40B4-BE49-F238E27FC236}">
                <a16:creationId xmlns:a16="http://schemas.microsoft.com/office/drawing/2014/main" id="{288CD882-B6F2-C58A-3701-83857DBC7766}"/>
              </a:ext>
            </a:extLst>
          </p:cNvPr>
          <p:cNvSpPr>
            <a:spLocks noGrp="1"/>
          </p:cNvSpPr>
          <p:nvPr>
            <p:ph idx="1"/>
          </p:nvPr>
        </p:nvSpPr>
        <p:spPr>
          <a:xfrm>
            <a:off x="762000" y="228600"/>
            <a:ext cx="7239000" cy="990600"/>
          </a:xfrm>
        </p:spPr>
        <p:txBody>
          <a:bodyPr anchor="ctr">
            <a:normAutofit/>
          </a:bodyPr>
          <a:lstStyle/>
          <a:p>
            <a:pPr marL="0" indent="0" algn="ctr">
              <a:buNone/>
            </a:pPr>
            <a:r>
              <a:rPr lang="en-US" sz="3600" b="1" dirty="0" err="1"/>
              <a:t>Proceso</a:t>
            </a:r>
            <a:r>
              <a:rPr lang="en-US" sz="3600" b="1" dirty="0"/>
              <a:t> </a:t>
            </a:r>
            <a:r>
              <a:rPr lang="en-US" sz="3600" b="1" dirty="0" err="1"/>
              <a:t>otorgación</a:t>
            </a:r>
            <a:r>
              <a:rPr lang="en-US" sz="3600" b="1" dirty="0"/>
              <a:t> </a:t>
            </a:r>
            <a:r>
              <a:rPr lang="en-US" sz="3600" b="1" dirty="0" err="1"/>
              <a:t>incentivos</a:t>
            </a:r>
            <a:endParaRPr lang="es-ES_tradnl" sz="3600" b="1" dirty="0"/>
          </a:p>
        </p:txBody>
      </p:sp>
      <p:graphicFrame>
        <p:nvGraphicFramePr>
          <p:cNvPr id="8" name="Diagram 7">
            <a:extLst>
              <a:ext uri="{FF2B5EF4-FFF2-40B4-BE49-F238E27FC236}">
                <a16:creationId xmlns:a16="http://schemas.microsoft.com/office/drawing/2014/main" id="{8BA035A5-C7F0-2184-356F-0A01D8D4EC8D}"/>
              </a:ext>
            </a:extLst>
          </p:cNvPr>
          <p:cNvGraphicFramePr/>
          <p:nvPr>
            <p:extLst>
              <p:ext uri="{D42A27DB-BD31-4B8C-83A1-F6EECF244321}">
                <p14:modId xmlns:p14="http://schemas.microsoft.com/office/powerpoint/2010/main" val="1741490473"/>
              </p:ext>
            </p:extLst>
          </p:nvPr>
        </p:nvGraphicFramePr>
        <p:xfrm>
          <a:off x="533400" y="1322076"/>
          <a:ext cx="8382000" cy="4773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97080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entrevistadetrabajo.org/wp-content/uploads/2011/09/Las-preguntas-generales-en-la-entrevista-de-trabajo.png">
            <a:hlinkClick r:id="rId2"/>
          </p:cNvPr>
          <p:cNvPicPr>
            <a:picLocks noGrp="1" noChangeAspect="1" noChangeArrowheads="1"/>
          </p:cNvPicPr>
          <p:nvPr>
            <p:ph type="pic" idx="1"/>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Lst>
          </a:blip>
          <a:srcRect t="17549" b="17549"/>
          <a:stretch>
            <a:fillRect/>
          </a:stretch>
        </p:blipFill>
        <p:spPr bwMode="auto">
          <a:xfrm>
            <a:off x="5257800" y="3179333"/>
            <a:ext cx="3733800" cy="1867367"/>
          </a:xfrm>
          <a:prstGeom prst="rect">
            <a:avLst/>
          </a:prstGeom>
          <a:noFill/>
          <a:ln>
            <a:noFill/>
          </a:ln>
        </p:spPr>
      </p:pic>
      <p:sp>
        <p:nvSpPr>
          <p:cNvPr id="6" name="Text Placeholder 5"/>
          <p:cNvSpPr>
            <a:spLocks noGrp="1"/>
          </p:cNvSpPr>
          <p:nvPr>
            <p:ph type="body" sz="half" idx="2"/>
          </p:nvPr>
        </p:nvSpPr>
        <p:spPr>
          <a:xfrm>
            <a:off x="301850" y="5356184"/>
            <a:ext cx="5641750" cy="1219200"/>
          </a:xfrm>
        </p:spPr>
        <p:txBody>
          <a:bodyPr>
            <a:normAutofit fontScale="92500"/>
          </a:bodyPr>
          <a:lstStyle/>
          <a:p>
            <a:r>
              <a:rPr lang="es-PR" sz="2400" dirty="0">
                <a:solidFill>
                  <a:schemeClr val="tx1"/>
                </a:solidFill>
              </a:rPr>
              <a:t>Correo Electrónico para preguntas</a:t>
            </a:r>
          </a:p>
          <a:p>
            <a:r>
              <a:rPr lang="es-PR" sz="2400" b="1" dirty="0">
                <a:solidFill>
                  <a:schemeClr val="tx1"/>
                </a:solidFill>
                <a:latin typeface="Abadi" panose="020B0604020104020204" pitchFamily="34" charset="0"/>
              </a:rPr>
              <a:t>jerolon@trabajo.pr.gov</a:t>
            </a:r>
          </a:p>
          <a:p>
            <a:r>
              <a:rPr lang="es-PR" b="1" dirty="0"/>
              <a:t>(No se aceptarán propuestas ni certificaciones enviadas por e mail)</a:t>
            </a:r>
            <a:endParaRPr lang="es-PR" b="1" dirty="0">
              <a:solidFill>
                <a:schemeClr val="tx1"/>
              </a:solidFill>
            </a:endParaRPr>
          </a:p>
          <a:p>
            <a:endParaRPr lang="es-PR" sz="2400" b="1" dirty="0"/>
          </a:p>
        </p:txBody>
      </p:sp>
      <p:sp>
        <p:nvSpPr>
          <p:cNvPr id="8" name="Text Placeholder 5"/>
          <p:cNvSpPr txBox="1">
            <a:spLocks/>
          </p:cNvSpPr>
          <p:nvPr/>
        </p:nvSpPr>
        <p:spPr>
          <a:xfrm>
            <a:off x="301850" y="3962400"/>
            <a:ext cx="4270150" cy="10843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PR" sz="2800" b="1" i="0" u="none" strike="noStrike" kern="1200" cap="none" spc="0" normalizeH="0" baseline="0" noProof="0" dirty="0" err="1">
                <a:ln>
                  <a:noFill/>
                </a:ln>
                <a:effectLst/>
                <a:uLnTx/>
                <a:uFillTx/>
              </a:rPr>
              <a:t>Tels</a:t>
            </a:r>
            <a:r>
              <a:rPr kumimoji="0" lang="es-PR" sz="2800" b="1" i="0" u="none" strike="noStrike" kern="1200" cap="none" spc="0" normalizeH="0" baseline="0" noProof="0" dirty="0">
                <a:ln>
                  <a:noFill/>
                </a:ln>
                <a:effectLst/>
                <a:uLnTx/>
                <a:uFillTx/>
              </a:rPr>
              <a:t>:  (787)754-5227</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s-PR" sz="2800" b="1" dirty="0"/>
              <a:t>(787)754-5353 ext. 13311</a:t>
            </a:r>
            <a:endParaRPr kumimoji="0" lang="es-PR" sz="2800" b="1" i="0" u="none" strike="noStrike" kern="1200" cap="none" spc="0" normalizeH="0" baseline="0" noProof="0" dirty="0">
              <a:ln>
                <a:noFill/>
              </a:ln>
              <a:effectLst/>
              <a:uLnTx/>
              <a:uFillTx/>
            </a:endParaRPr>
          </a:p>
        </p:txBody>
      </p:sp>
      <p:sp>
        <p:nvSpPr>
          <p:cNvPr id="9" name="Text Placeholder 5"/>
          <p:cNvSpPr txBox="1">
            <a:spLocks/>
          </p:cNvSpPr>
          <p:nvPr/>
        </p:nvSpPr>
        <p:spPr>
          <a:xfrm>
            <a:off x="284528" y="381000"/>
            <a:ext cx="8384949" cy="3048000"/>
          </a:xfrm>
          <a:prstGeom prst="rect">
            <a:avLst/>
          </a:prstGeom>
        </p:spPr>
        <p:txBody>
          <a:bodyPr rot="0" spcFirstLastPara="0" vertOverflow="overflow" horzOverflow="overflow" vert="horz" wrap="square" lIns="91440" tIns="45720" rIns="91440" bIns="45720" numCol="1" spcCol="274320" rtlCol="0" fromWordArt="0" anchor="t" anchorCtr="0" forceAA="0" compatLnSpc="1">
            <a:noAutofit/>
          </a:bodyPr>
          <a:lstStyle>
            <a:lvl1pPr marL="0" indent="0" algn="l" rtl="0" eaLnBrk="1" latinLnBrk="0" hangingPunct="1">
              <a:spcBef>
                <a:spcPts val="100"/>
              </a:spcBef>
              <a:spcAft>
                <a:spcPts val="400"/>
              </a:spcAft>
              <a:buClr>
                <a:schemeClr val="accent1"/>
              </a:buClr>
              <a:buSzPct val="70000"/>
              <a:buFontTx/>
              <a:buNone/>
              <a:defRPr kumimoji="0" sz="12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12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0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9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9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ctr"/>
            <a:r>
              <a:rPr lang="es-PR" sz="2800" b="1" dirty="0"/>
              <a:t>Dirección postal para enviar propuesta:</a:t>
            </a:r>
          </a:p>
          <a:p>
            <a:pPr algn="ctr"/>
            <a:endParaRPr lang="es-PR" sz="2400" b="1" dirty="0"/>
          </a:p>
          <a:p>
            <a:pPr algn="ctr"/>
            <a:r>
              <a:rPr lang="es-PR" sz="2400" b="1" dirty="0"/>
              <a:t>Negociado para el Fomento de Oportunidades de Trabajo</a:t>
            </a:r>
          </a:p>
          <a:p>
            <a:pPr algn="ctr"/>
            <a:r>
              <a:rPr lang="es-PR" sz="2400" b="1" dirty="0"/>
              <a:t>Piso 19</a:t>
            </a:r>
          </a:p>
          <a:p>
            <a:pPr algn="ctr"/>
            <a:r>
              <a:rPr lang="es-PR" sz="2800" b="1" dirty="0"/>
              <a:t>PO Box 195540</a:t>
            </a:r>
          </a:p>
          <a:p>
            <a:pPr algn="ctr"/>
            <a:r>
              <a:rPr lang="es-PR" sz="2800" b="1" dirty="0"/>
              <a:t>San Juan, PR 00919-5540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275165"/>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Content Placeholder 13"/>
          <p:cNvSpPr>
            <a:spLocks noGrp="1"/>
          </p:cNvSpPr>
          <p:nvPr>
            <p:ph sz="half" idx="2"/>
          </p:nvPr>
        </p:nvSpPr>
        <p:spPr>
          <a:xfrm>
            <a:off x="609600" y="1371600"/>
            <a:ext cx="8229600" cy="1143000"/>
          </a:xfrm>
        </p:spPr>
        <p:txBody>
          <a:bodyPr>
            <a:normAutofit/>
          </a:bodyPr>
          <a:lstStyle/>
          <a:p>
            <a:r>
              <a:rPr lang="es-PR" sz="3600" dirty="0"/>
              <a:t>Estar al día en el pago de contribuciones de:</a:t>
            </a:r>
          </a:p>
          <a:p>
            <a:pPr marL="342900" lvl="1" indent="0">
              <a:buNone/>
            </a:pPr>
            <a:endParaRPr lang="es-PR" sz="800" dirty="0">
              <a:solidFill>
                <a:schemeClr val="tx1"/>
              </a:solidFill>
            </a:endParaRPr>
          </a:p>
        </p:txBody>
      </p:sp>
      <p:sp>
        <p:nvSpPr>
          <p:cNvPr id="4" name="Rectangle 3"/>
          <p:cNvSpPr/>
          <p:nvPr/>
        </p:nvSpPr>
        <p:spPr>
          <a:xfrm>
            <a:off x="152400" y="275165"/>
            <a:ext cx="8458200" cy="646331"/>
          </a:xfrm>
          <a:prstGeom prst="rect">
            <a:avLst/>
          </a:prstGeom>
        </p:spPr>
        <p:txBody>
          <a:bodyPr wrap="square">
            <a:spAutoFit/>
          </a:bodyPr>
          <a:lstStyle/>
          <a:p>
            <a:pPr algn="just">
              <a:defRPr/>
            </a:pPr>
            <a:r>
              <a:rPr lang="es-ES_tradnl" sz="3600" b="1" dirty="0">
                <a:effectLst>
                  <a:outerShdw blurRad="38100" dist="38100" dir="2700000" algn="tl">
                    <a:srgbClr val="000000">
                      <a:alpha val="43137"/>
                    </a:srgbClr>
                  </a:outerShdw>
                </a:effectLst>
              </a:rPr>
              <a:t>Requisitos y condiciones para cualificar</a:t>
            </a:r>
            <a:endParaRPr lang="es-ES" sz="3600" b="1" dirty="0">
              <a:effectLst>
                <a:outerShdw blurRad="38100" dist="38100" dir="2700000" algn="tl">
                  <a:srgbClr val="000000">
                    <a:alpha val="43137"/>
                  </a:srgbClr>
                </a:outerShdw>
              </a:effectLst>
              <a:cs typeface="Helvetica" pitchFamily="34" charset="0"/>
            </a:endParaRPr>
          </a:p>
        </p:txBody>
      </p:sp>
      <p:sp>
        <p:nvSpPr>
          <p:cNvPr id="2" name="Content Placeholder 13">
            <a:extLst>
              <a:ext uri="{FF2B5EF4-FFF2-40B4-BE49-F238E27FC236}">
                <a16:creationId xmlns:a16="http://schemas.microsoft.com/office/drawing/2014/main" id="{F355FE50-93CD-EFD4-A5DE-5851D19E468C}"/>
              </a:ext>
            </a:extLst>
          </p:cNvPr>
          <p:cNvSpPr txBox="1">
            <a:spLocks/>
          </p:cNvSpPr>
          <p:nvPr/>
        </p:nvSpPr>
        <p:spPr>
          <a:xfrm>
            <a:off x="1257300" y="2526792"/>
            <a:ext cx="6896100" cy="2968752"/>
          </a:xfrm>
          <a:prstGeom prst="rect">
            <a:avLst/>
          </a:prstGeom>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Font typeface="Tw Cen MT" panose="020B0602020104020603" pitchFamily="34" charset="0"/>
              <a:buNone/>
            </a:pPr>
            <a:endParaRPr lang="es-PR" sz="800" dirty="0"/>
          </a:p>
          <a:p>
            <a:pPr lvl="1">
              <a:buFont typeface="Wingdings" pitchFamily="2" charset="2"/>
              <a:buChar char="ü"/>
            </a:pPr>
            <a:r>
              <a:rPr lang="es-PR" sz="3200" dirty="0"/>
              <a:t>Seguro por Desempleo y SINOT</a:t>
            </a:r>
          </a:p>
          <a:p>
            <a:pPr lvl="1">
              <a:buFont typeface="Wingdings" pitchFamily="2" charset="2"/>
              <a:buChar char="ü"/>
            </a:pPr>
            <a:endParaRPr lang="es-PR" sz="3200" dirty="0"/>
          </a:p>
          <a:p>
            <a:pPr lvl="1">
              <a:buFont typeface="Wingdings" pitchFamily="2" charset="2"/>
              <a:buChar char="ü"/>
            </a:pPr>
            <a:r>
              <a:rPr lang="es-PR" sz="3200" dirty="0"/>
              <a:t>Seguro Social para Choferes</a:t>
            </a:r>
          </a:p>
          <a:p>
            <a:pPr lvl="1">
              <a:buFont typeface="Wingdings" pitchFamily="2" charset="2"/>
              <a:buChar char="ü"/>
            </a:pPr>
            <a:endParaRPr lang="es-PR" sz="3200" dirty="0"/>
          </a:p>
          <a:p>
            <a:pPr lvl="1">
              <a:buFont typeface="Wingdings" pitchFamily="2" charset="2"/>
              <a:buChar char="ü"/>
            </a:pPr>
            <a:r>
              <a:rPr lang="es-PR" sz="3200" dirty="0"/>
              <a:t>Departamento de Hacienda y cualquier instrumentalidad del Gobierno de Puerto Rico</a:t>
            </a:r>
          </a:p>
          <a:p>
            <a:pPr marL="342900" lvl="1" indent="0">
              <a:buFont typeface="Wingdings 3" pitchFamily="18" charset="2"/>
              <a:buNone/>
            </a:pPr>
            <a:endParaRPr lang="es-PR"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E8961-1253-B769-6862-1551AACEB41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4DBD0B9-8F9A-E87D-15E7-AFDEDA4F4D82}"/>
              </a:ext>
            </a:extLst>
          </p:cNvPr>
          <p:cNvSpPr/>
          <p:nvPr/>
        </p:nvSpPr>
        <p:spPr>
          <a:xfrm>
            <a:off x="152400" y="275165"/>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Content Placeholder 13">
            <a:extLst>
              <a:ext uri="{FF2B5EF4-FFF2-40B4-BE49-F238E27FC236}">
                <a16:creationId xmlns:a16="http://schemas.microsoft.com/office/drawing/2014/main" id="{C65C5CE1-28DF-B02A-9180-C46C47F52A0C}"/>
              </a:ext>
            </a:extLst>
          </p:cNvPr>
          <p:cNvSpPr>
            <a:spLocks noGrp="1"/>
          </p:cNvSpPr>
          <p:nvPr>
            <p:ph sz="half" idx="2"/>
          </p:nvPr>
        </p:nvSpPr>
        <p:spPr>
          <a:xfrm>
            <a:off x="723900" y="1318527"/>
            <a:ext cx="7696200" cy="2534710"/>
          </a:xfrm>
        </p:spPr>
        <p:txBody>
          <a:bodyPr>
            <a:normAutofit/>
          </a:bodyPr>
          <a:lstStyle/>
          <a:p>
            <a:pPr marL="262890" indent="-457200">
              <a:buFont typeface="Wingdings" panose="05000000000000000000" pitchFamily="2" charset="2"/>
              <a:buChar char="ü"/>
            </a:pPr>
            <a:r>
              <a:rPr lang="es-PR" sz="2800" dirty="0">
                <a:solidFill>
                  <a:schemeClr val="tx1"/>
                </a:solidFill>
              </a:rPr>
              <a:t>No haber recibido incentivos de este fondo por los </a:t>
            </a:r>
            <a:r>
              <a:rPr lang="es-PR" sz="2800" dirty="0">
                <a:solidFill>
                  <a:srgbClr val="FF0000"/>
                </a:solidFill>
              </a:rPr>
              <a:t>últimos cinco (5) años consecutivos </a:t>
            </a:r>
            <a:r>
              <a:rPr lang="es-PR" sz="2400" dirty="0">
                <a:solidFill>
                  <a:schemeClr val="tx1"/>
                </a:solidFill>
              </a:rPr>
              <a:t>(no aplica a sector público)</a:t>
            </a:r>
          </a:p>
          <a:p>
            <a:pPr>
              <a:buFont typeface="Wingdings" panose="05000000000000000000" pitchFamily="2" charset="2"/>
              <a:buChar char="ü"/>
            </a:pPr>
            <a:endParaRPr lang="es-PR" sz="800" dirty="0">
              <a:solidFill>
                <a:schemeClr val="tx1"/>
              </a:solidFill>
            </a:endParaRPr>
          </a:p>
          <a:p>
            <a:pPr marL="262890" indent="-457200">
              <a:buFont typeface="Wingdings" panose="05000000000000000000" pitchFamily="2" charset="2"/>
              <a:buChar char="ü"/>
            </a:pPr>
            <a:r>
              <a:rPr lang="es-ES" sz="2800" dirty="0"/>
              <a:t>Poseer </a:t>
            </a:r>
            <a:r>
              <a:rPr lang="es-ES" sz="2800" dirty="0">
                <a:solidFill>
                  <a:schemeClr val="tx1"/>
                </a:solidFill>
              </a:rPr>
              <a:t>licencias y permisos vigentes al momento de presentar documentos</a:t>
            </a:r>
          </a:p>
          <a:p>
            <a:pPr marL="0" indent="0">
              <a:buNone/>
            </a:pPr>
            <a:endParaRPr lang="es-ES" sz="800" dirty="0">
              <a:solidFill>
                <a:schemeClr val="tx1"/>
              </a:solidFill>
            </a:endParaRPr>
          </a:p>
        </p:txBody>
      </p:sp>
      <p:sp>
        <p:nvSpPr>
          <p:cNvPr id="4" name="Rectangle 3">
            <a:extLst>
              <a:ext uri="{FF2B5EF4-FFF2-40B4-BE49-F238E27FC236}">
                <a16:creationId xmlns:a16="http://schemas.microsoft.com/office/drawing/2014/main" id="{D99CEE8E-2A0F-D381-31B3-B179928841FD}"/>
              </a:ext>
            </a:extLst>
          </p:cNvPr>
          <p:cNvSpPr/>
          <p:nvPr/>
        </p:nvSpPr>
        <p:spPr>
          <a:xfrm>
            <a:off x="152400" y="275165"/>
            <a:ext cx="8458200" cy="646331"/>
          </a:xfrm>
          <a:prstGeom prst="rect">
            <a:avLst/>
          </a:prstGeom>
        </p:spPr>
        <p:txBody>
          <a:bodyPr wrap="square">
            <a:spAutoFit/>
          </a:bodyPr>
          <a:lstStyle/>
          <a:p>
            <a:pPr algn="just">
              <a:defRPr/>
            </a:pPr>
            <a:r>
              <a:rPr lang="es-ES_tradnl" sz="3600" b="1" dirty="0">
                <a:effectLst>
                  <a:outerShdw blurRad="38100" dist="38100" dir="2700000" algn="tl">
                    <a:srgbClr val="000000">
                      <a:alpha val="43137"/>
                    </a:srgbClr>
                  </a:outerShdw>
                </a:effectLst>
              </a:rPr>
              <a:t>Requisitos y condiciones para cualificar</a:t>
            </a:r>
            <a:endParaRPr lang="es-ES" sz="3600" b="1" dirty="0">
              <a:effectLst>
                <a:outerShdw blurRad="38100" dist="38100" dir="2700000" algn="tl">
                  <a:srgbClr val="000000">
                    <a:alpha val="43137"/>
                  </a:srgbClr>
                </a:outerShdw>
              </a:effectLst>
              <a:cs typeface="Helvetica" pitchFamily="34" charset="0"/>
            </a:endParaRPr>
          </a:p>
        </p:txBody>
      </p:sp>
      <p:pic>
        <p:nvPicPr>
          <p:cNvPr id="1026" name="Picture 2" descr="Somos señal abierta">
            <a:extLst>
              <a:ext uri="{FF2B5EF4-FFF2-40B4-BE49-F238E27FC236}">
                <a16:creationId xmlns:a16="http://schemas.microsoft.com/office/drawing/2014/main" id="{69E5C8D2-78B9-4AF1-54B1-E94FB09B92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 y="4161364"/>
            <a:ext cx="2239435" cy="223943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Content Placeholder 13">
            <a:extLst>
              <a:ext uri="{FF2B5EF4-FFF2-40B4-BE49-F238E27FC236}">
                <a16:creationId xmlns:a16="http://schemas.microsoft.com/office/drawing/2014/main" id="{F311B15D-80F7-D91B-060F-AEB3C9D7231A}"/>
              </a:ext>
            </a:extLst>
          </p:cNvPr>
          <p:cNvSpPr txBox="1">
            <a:spLocks/>
          </p:cNvSpPr>
          <p:nvPr/>
        </p:nvSpPr>
        <p:spPr>
          <a:xfrm>
            <a:off x="3200400" y="4161364"/>
            <a:ext cx="5600700" cy="2178053"/>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lvl="1" indent="0">
              <a:buNone/>
            </a:pPr>
            <a:r>
              <a:rPr lang="es-ES" sz="3200" b="1" u="sng" dirty="0">
                <a:solidFill>
                  <a:srgbClr val="FF0000"/>
                </a:solidFill>
                <a:effectLst>
                  <a:outerShdw blurRad="38100" dist="38100" dir="2700000" algn="tl">
                    <a:srgbClr val="000000">
                      <a:alpha val="43137"/>
                    </a:srgbClr>
                  </a:outerShdw>
                </a:effectLst>
              </a:rPr>
              <a:t>Importante</a:t>
            </a:r>
            <a:r>
              <a:rPr lang="es-ES" sz="3200" b="1" dirty="0">
                <a:solidFill>
                  <a:srgbClr val="FF0000"/>
                </a:solidFill>
                <a:effectLst>
                  <a:outerShdw blurRad="38100" dist="38100" dir="2700000" algn="tl">
                    <a:srgbClr val="000000">
                      <a:alpha val="43137"/>
                    </a:srgbClr>
                  </a:outerShdw>
                </a:effectLst>
              </a:rPr>
              <a:t>:</a:t>
            </a:r>
          </a:p>
          <a:p>
            <a:pPr marL="0" lvl="1" indent="0">
              <a:buNone/>
            </a:pPr>
            <a:r>
              <a:rPr lang="es-ES" sz="3200" dirty="0"/>
              <a:t>La empresa tiene que estar operando al momento de solicitar el incentivo</a:t>
            </a:r>
          </a:p>
        </p:txBody>
      </p:sp>
    </p:spTree>
    <p:extLst>
      <p:ext uri="{BB962C8B-B14F-4D97-AF65-F5344CB8AC3E}">
        <p14:creationId xmlns:p14="http://schemas.microsoft.com/office/powerpoint/2010/main" val="2342986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409200"/>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 name="Content Placeholder 2"/>
          <p:cNvSpPr>
            <a:spLocks noGrp="1"/>
          </p:cNvSpPr>
          <p:nvPr>
            <p:ph idx="1"/>
          </p:nvPr>
        </p:nvSpPr>
        <p:spPr>
          <a:xfrm>
            <a:off x="838201" y="1524000"/>
            <a:ext cx="7848600" cy="4729163"/>
          </a:xfrm>
        </p:spPr>
        <p:txBody>
          <a:bodyPr>
            <a:normAutofit/>
          </a:bodyPr>
          <a:lstStyle/>
          <a:p>
            <a:r>
              <a:rPr lang="es-ES_tradnl" sz="3600" dirty="0"/>
              <a:t>Promover oportunidades de </a:t>
            </a:r>
            <a:r>
              <a:rPr lang="es-ES_tradnl" sz="3600" b="1" dirty="0">
                <a:effectLst>
                  <a:outerShdw blurRad="38100" dist="38100" dir="2700000" algn="tl">
                    <a:srgbClr val="000000">
                      <a:alpha val="43137"/>
                    </a:srgbClr>
                  </a:outerShdw>
                </a:effectLst>
              </a:rPr>
              <a:t>empleos duraderos</a:t>
            </a:r>
            <a:r>
              <a:rPr lang="es-ES_tradnl" sz="3600" dirty="0"/>
              <a:t> entre:</a:t>
            </a:r>
          </a:p>
          <a:p>
            <a:pPr marL="0" indent="0">
              <a:buNone/>
            </a:pPr>
            <a:endParaRPr lang="es-ES_tradnl" sz="800" dirty="0"/>
          </a:p>
          <a:p>
            <a:pPr marL="640080" lvl="4" indent="0">
              <a:buNone/>
            </a:pPr>
            <a:r>
              <a:rPr lang="es-ES_tradnl" sz="3200" dirty="0"/>
              <a:t>Jóvenes de 16 a 24 años</a:t>
            </a:r>
          </a:p>
          <a:p>
            <a:pPr marL="640080" lvl="4" indent="0">
              <a:buNone/>
            </a:pPr>
            <a:r>
              <a:rPr lang="es-ES_tradnl" sz="3200" dirty="0"/>
              <a:t>Personas de edad avanzada</a:t>
            </a:r>
          </a:p>
          <a:p>
            <a:pPr marL="640080" lvl="4" indent="0">
              <a:buNone/>
            </a:pPr>
            <a:r>
              <a:rPr lang="es-ES_tradnl" sz="3200" dirty="0"/>
              <a:t>Personas con impedimentos</a:t>
            </a:r>
          </a:p>
          <a:p>
            <a:pPr marL="640080" lvl="4" indent="0">
              <a:buNone/>
            </a:pPr>
            <a:r>
              <a:rPr lang="es-ES_tradnl" sz="3200" dirty="0"/>
              <a:t>Primera experiencia de empleo</a:t>
            </a:r>
          </a:p>
          <a:p>
            <a:pPr marL="640080" lvl="4" indent="0">
              <a:buNone/>
            </a:pPr>
            <a:r>
              <a:rPr lang="es-ES_tradnl" sz="3200" dirty="0"/>
              <a:t>Ex convictos</a:t>
            </a:r>
            <a:endParaRPr lang="en-US" sz="3200" dirty="0"/>
          </a:p>
        </p:txBody>
      </p:sp>
      <p:sp>
        <p:nvSpPr>
          <p:cNvPr id="4" name="Title 2"/>
          <p:cNvSpPr txBox="1">
            <a:spLocks/>
          </p:cNvSpPr>
          <p:nvPr/>
        </p:nvSpPr>
        <p:spPr>
          <a:xfrm>
            <a:off x="1143000" y="304800"/>
            <a:ext cx="6324600" cy="9144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err="1">
                <a:effectLst>
                  <a:outerShdw blurRad="38100" dist="38100" dir="2700000" algn="tl">
                    <a:srgbClr val="000000">
                      <a:alpha val="43137"/>
                    </a:srgbClr>
                  </a:outerShdw>
                </a:effectLst>
                <a:latin typeface="+mn-lt"/>
              </a:rPr>
              <a:t>Propósito</a:t>
            </a:r>
            <a:r>
              <a:rPr lang="en-US" sz="4000" b="1" dirty="0">
                <a:effectLst>
                  <a:outerShdw blurRad="38100" dist="38100" dir="2700000" algn="tl">
                    <a:srgbClr val="000000">
                      <a:alpha val="43137"/>
                    </a:srgbClr>
                  </a:outerShdw>
                </a:effectLst>
              </a:rPr>
              <a:t> del </a:t>
            </a:r>
            <a:r>
              <a:rPr lang="en-US" sz="4000" b="1" dirty="0" err="1">
                <a:effectLst>
                  <a:outerShdw blurRad="38100" dist="38100" dir="2700000" algn="tl">
                    <a:srgbClr val="000000">
                      <a:alpha val="43137"/>
                    </a:srgbClr>
                  </a:outerShdw>
                </a:effectLst>
              </a:rPr>
              <a:t>Programa</a:t>
            </a:r>
            <a:endParaRPr lang="en-US" sz="4000" b="1" dirty="0">
              <a:effectLst>
                <a:outerShdw blurRad="38100" dist="38100" dir="2700000" algn="tl">
                  <a:srgbClr val="000000">
                    <a:alpha val="43137"/>
                  </a:srgbClr>
                </a:outerShdw>
              </a:effectLst>
            </a:endParaRPr>
          </a:p>
        </p:txBody>
      </p:sp>
      <p:grpSp>
        <p:nvGrpSpPr>
          <p:cNvPr id="12" name="Group 11">
            <a:extLst>
              <a:ext uri="{FF2B5EF4-FFF2-40B4-BE49-F238E27FC236}">
                <a16:creationId xmlns:a16="http://schemas.microsoft.com/office/drawing/2014/main" id="{C15F1A33-A8C9-1D94-9AFC-CEFC86A0215D}"/>
              </a:ext>
            </a:extLst>
          </p:cNvPr>
          <p:cNvGrpSpPr/>
          <p:nvPr/>
        </p:nvGrpSpPr>
        <p:grpSpPr>
          <a:xfrm>
            <a:off x="957466" y="2895600"/>
            <a:ext cx="445281" cy="2514600"/>
            <a:chOff x="957466" y="2895600"/>
            <a:chExt cx="445281" cy="2514600"/>
          </a:xfrm>
        </p:grpSpPr>
        <p:pic>
          <p:nvPicPr>
            <p:cNvPr id="6" name="Picture 5">
              <a:extLst>
                <a:ext uri="{FF2B5EF4-FFF2-40B4-BE49-F238E27FC236}">
                  <a16:creationId xmlns:a16="http://schemas.microsoft.com/office/drawing/2014/main" id="{DB22B600-ACFB-E2CB-78A5-DB8C61E12B0F}"/>
                </a:ext>
              </a:extLst>
            </p:cNvPr>
            <p:cNvPicPr>
              <a:picLocks noChangeAspect="1"/>
            </p:cNvPicPr>
            <p:nvPr/>
          </p:nvPicPr>
          <p:blipFill>
            <a:blip r:embed="rId2"/>
            <a:stretch>
              <a:fillRect/>
            </a:stretch>
          </p:blipFill>
          <p:spPr>
            <a:xfrm>
              <a:off x="957466" y="2895600"/>
              <a:ext cx="445281" cy="457200"/>
            </a:xfrm>
            <a:prstGeom prst="rect">
              <a:avLst/>
            </a:prstGeom>
          </p:spPr>
        </p:pic>
        <p:pic>
          <p:nvPicPr>
            <p:cNvPr id="7" name="Picture 6">
              <a:extLst>
                <a:ext uri="{FF2B5EF4-FFF2-40B4-BE49-F238E27FC236}">
                  <a16:creationId xmlns:a16="http://schemas.microsoft.com/office/drawing/2014/main" id="{6FA41D4E-5916-049D-4EB9-020C0A981F8A}"/>
                </a:ext>
              </a:extLst>
            </p:cNvPr>
            <p:cNvPicPr>
              <a:picLocks noChangeAspect="1"/>
            </p:cNvPicPr>
            <p:nvPr/>
          </p:nvPicPr>
          <p:blipFill>
            <a:blip r:embed="rId2"/>
            <a:stretch>
              <a:fillRect/>
            </a:stretch>
          </p:blipFill>
          <p:spPr>
            <a:xfrm>
              <a:off x="957466" y="3429000"/>
              <a:ext cx="445281" cy="457200"/>
            </a:xfrm>
            <a:prstGeom prst="rect">
              <a:avLst/>
            </a:prstGeom>
          </p:spPr>
        </p:pic>
        <p:pic>
          <p:nvPicPr>
            <p:cNvPr id="8" name="Picture 7">
              <a:extLst>
                <a:ext uri="{FF2B5EF4-FFF2-40B4-BE49-F238E27FC236}">
                  <a16:creationId xmlns:a16="http://schemas.microsoft.com/office/drawing/2014/main" id="{5CA11989-5673-6E88-5014-F8B71D9C30F5}"/>
                </a:ext>
              </a:extLst>
            </p:cNvPr>
            <p:cNvPicPr>
              <a:picLocks noChangeAspect="1"/>
            </p:cNvPicPr>
            <p:nvPr/>
          </p:nvPicPr>
          <p:blipFill>
            <a:blip r:embed="rId2"/>
            <a:stretch>
              <a:fillRect/>
            </a:stretch>
          </p:blipFill>
          <p:spPr>
            <a:xfrm>
              <a:off x="957466" y="3962400"/>
              <a:ext cx="445281" cy="457200"/>
            </a:xfrm>
            <a:prstGeom prst="rect">
              <a:avLst/>
            </a:prstGeom>
          </p:spPr>
        </p:pic>
        <p:pic>
          <p:nvPicPr>
            <p:cNvPr id="9" name="Picture 8">
              <a:extLst>
                <a:ext uri="{FF2B5EF4-FFF2-40B4-BE49-F238E27FC236}">
                  <a16:creationId xmlns:a16="http://schemas.microsoft.com/office/drawing/2014/main" id="{5632009B-D3FB-2DF7-982E-D56EE02040B9}"/>
                </a:ext>
              </a:extLst>
            </p:cNvPr>
            <p:cNvPicPr>
              <a:picLocks noChangeAspect="1"/>
            </p:cNvPicPr>
            <p:nvPr/>
          </p:nvPicPr>
          <p:blipFill>
            <a:blip r:embed="rId2"/>
            <a:stretch>
              <a:fillRect/>
            </a:stretch>
          </p:blipFill>
          <p:spPr>
            <a:xfrm>
              <a:off x="957466" y="4473035"/>
              <a:ext cx="445281" cy="457200"/>
            </a:xfrm>
            <a:prstGeom prst="rect">
              <a:avLst/>
            </a:prstGeom>
          </p:spPr>
        </p:pic>
        <p:pic>
          <p:nvPicPr>
            <p:cNvPr id="10" name="Picture 9">
              <a:extLst>
                <a:ext uri="{FF2B5EF4-FFF2-40B4-BE49-F238E27FC236}">
                  <a16:creationId xmlns:a16="http://schemas.microsoft.com/office/drawing/2014/main" id="{28E5D4C6-B5D9-22D5-FBEA-6430584E20F6}"/>
                </a:ext>
              </a:extLst>
            </p:cNvPr>
            <p:cNvPicPr>
              <a:picLocks noChangeAspect="1"/>
            </p:cNvPicPr>
            <p:nvPr/>
          </p:nvPicPr>
          <p:blipFill>
            <a:blip r:embed="rId2"/>
            <a:stretch>
              <a:fillRect/>
            </a:stretch>
          </p:blipFill>
          <p:spPr>
            <a:xfrm>
              <a:off x="957466" y="4953000"/>
              <a:ext cx="445281" cy="457200"/>
            </a:xfrm>
            <a:prstGeom prst="rect">
              <a:avLst/>
            </a:prstGeom>
          </p:spPr>
        </p:pic>
      </p:grpSp>
    </p:spTree>
    <p:extLst>
      <p:ext uri="{BB962C8B-B14F-4D97-AF65-F5344CB8AC3E}">
        <p14:creationId xmlns:p14="http://schemas.microsoft.com/office/powerpoint/2010/main" val="3481839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448521"/>
            <a:ext cx="8229600" cy="705600"/>
          </a:xfrm>
          <a:prstGeom prst="rect">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8" name="Rectangle 7"/>
          <p:cNvSpPr/>
          <p:nvPr/>
        </p:nvSpPr>
        <p:spPr>
          <a:xfrm>
            <a:off x="1219200" y="382914"/>
            <a:ext cx="6941647" cy="707886"/>
          </a:xfrm>
          <a:prstGeom prst="rect">
            <a:avLst/>
          </a:prstGeom>
        </p:spPr>
        <p:txBody>
          <a:bodyPr wrap="square">
            <a:spAutoFit/>
          </a:bodyPr>
          <a:lstStyle/>
          <a:p>
            <a:pPr algn="just">
              <a:defRPr/>
            </a:pPr>
            <a:r>
              <a:rPr lang="en-US" sz="4000" b="1" dirty="0" err="1">
                <a:effectLst>
                  <a:outerShdw blurRad="38100" dist="38100" dir="2700000" algn="tl">
                    <a:srgbClr val="000000">
                      <a:alpha val="43137"/>
                    </a:srgbClr>
                  </a:outerShdw>
                </a:effectLst>
              </a:rPr>
              <a:t>Prohibiciones</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Uso</a:t>
            </a:r>
            <a:r>
              <a:rPr lang="en-US" sz="4000" b="1" dirty="0">
                <a:effectLst>
                  <a:outerShdw blurRad="38100" dist="38100" dir="2700000" algn="tl">
                    <a:srgbClr val="000000">
                      <a:alpha val="43137"/>
                    </a:srgbClr>
                  </a:outerShdw>
                </a:effectLst>
              </a:rPr>
              <a:t> del </a:t>
            </a:r>
            <a:r>
              <a:rPr lang="en-US" sz="4000" b="1" dirty="0" err="1">
                <a:effectLst>
                  <a:outerShdw blurRad="38100" dist="38100" dir="2700000" algn="tl">
                    <a:srgbClr val="000000">
                      <a:alpha val="43137"/>
                    </a:srgbClr>
                  </a:outerShdw>
                </a:effectLst>
              </a:rPr>
              <a:t>Fondo</a:t>
            </a:r>
            <a:endParaRPr lang="es-ES" sz="4000" b="1" dirty="0">
              <a:effectLst>
                <a:outerShdw blurRad="38100" dist="38100" dir="2700000" algn="tl">
                  <a:srgbClr val="000000">
                    <a:alpha val="43137"/>
                  </a:srgbClr>
                </a:outerShdw>
              </a:effectLst>
              <a:cs typeface="Helvetica" pitchFamily="34" charset="0"/>
            </a:endParaRPr>
          </a:p>
        </p:txBody>
      </p:sp>
      <p:grpSp>
        <p:nvGrpSpPr>
          <p:cNvPr id="4" name="Group 3">
            <a:extLst>
              <a:ext uri="{FF2B5EF4-FFF2-40B4-BE49-F238E27FC236}">
                <a16:creationId xmlns:a16="http://schemas.microsoft.com/office/drawing/2014/main" id="{8B36F8A5-ECEA-7C15-FA62-C239E081B744}"/>
              </a:ext>
            </a:extLst>
          </p:cNvPr>
          <p:cNvGrpSpPr/>
          <p:nvPr/>
        </p:nvGrpSpPr>
        <p:grpSpPr>
          <a:xfrm>
            <a:off x="762000" y="1600200"/>
            <a:ext cx="7924800" cy="4154984"/>
            <a:chOff x="762000" y="1600200"/>
            <a:chExt cx="7924800" cy="4154984"/>
          </a:xfrm>
        </p:grpSpPr>
        <p:sp>
          <p:nvSpPr>
            <p:cNvPr id="7" name="Rectangle 6"/>
            <p:cNvSpPr/>
            <p:nvPr/>
          </p:nvSpPr>
          <p:spPr>
            <a:xfrm>
              <a:off x="762000" y="1600200"/>
              <a:ext cx="7924800" cy="4154984"/>
            </a:xfrm>
            <a:prstGeom prst="rect">
              <a:avLst/>
            </a:prstGeom>
          </p:spPr>
          <p:txBody>
            <a:bodyPr wrap="square">
              <a:spAutoFit/>
            </a:bodyPr>
            <a:lstStyle/>
            <a:p>
              <a:pPr indent="-285750"/>
              <a:r>
                <a:rPr lang="es-PR" sz="3200" b="1" u="sng" dirty="0">
                  <a:solidFill>
                    <a:srgbClr val="FF0000"/>
                  </a:solidFill>
                  <a:effectLst>
                    <a:outerShdw blurRad="38100" dist="38100" dir="2700000" algn="tl">
                      <a:srgbClr val="000000">
                        <a:alpha val="43137"/>
                      </a:srgbClr>
                    </a:outerShdw>
                  </a:effectLst>
                </a:rPr>
                <a:t>NO PODRÁ </a:t>
              </a:r>
              <a:r>
                <a:rPr lang="es-PR" sz="3200" b="1" dirty="0"/>
                <a:t>incentivar empleos a través de:</a:t>
              </a:r>
            </a:p>
            <a:p>
              <a:pPr indent="-285750"/>
              <a:endParaRPr lang="es-PR" sz="3200" b="1" dirty="0"/>
            </a:p>
            <a:p>
              <a:pPr indent="-285750"/>
              <a:endParaRPr lang="es-PR" sz="800" b="1" dirty="0"/>
            </a:p>
            <a:p>
              <a:pPr marL="914400" lvl="1" indent="-457200">
                <a:buClr>
                  <a:srgbClr val="00B0F0"/>
                </a:buClr>
                <a:buFont typeface="Wingdings" panose="05000000000000000000" pitchFamily="2" charset="2"/>
                <a:buChar char="ü"/>
              </a:pPr>
              <a:r>
                <a:rPr lang="es-PR" sz="3200" dirty="0"/>
                <a:t>Contratos por servicios profesionales</a:t>
              </a:r>
            </a:p>
            <a:p>
              <a:pPr marL="914400" lvl="1" indent="-457200">
                <a:buClr>
                  <a:srgbClr val="00B0F0"/>
                </a:buClr>
                <a:buFont typeface="Wingdings" panose="05000000000000000000" pitchFamily="2" charset="2"/>
                <a:buChar char="ü"/>
              </a:pPr>
              <a:endParaRPr lang="es-PR" sz="3200" dirty="0"/>
            </a:p>
            <a:p>
              <a:pPr marL="914400" lvl="1" indent="-457200">
                <a:buClr>
                  <a:srgbClr val="00B0F0"/>
                </a:buClr>
                <a:buFont typeface="Wingdings" panose="05000000000000000000" pitchFamily="2" charset="2"/>
                <a:buChar char="ü"/>
              </a:pPr>
              <a:r>
                <a:rPr lang="es-PR" sz="3200" dirty="0"/>
                <a:t>Contratistas independientes</a:t>
              </a:r>
            </a:p>
            <a:p>
              <a:pPr marL="914400" lvl="1" indent="-457200">
                <a:buClr>
                  <a:srgbClr val="00B0F0"/>
                </a:buClr>
                <a:buFont typeface="Wingdings" panose="05000000000000000000" pitchFamily="2" charset="2"/>
                <a:buChar char="ü"/>
              </a:pPr>
              <a:endParaRPr lang="es-PR" sz="3200" dirty="0"/>
            </a:p>
            <a:p>
              <a:pPr marL="914400" lvl="1" indent="-457200">
                <a:buClr>
                  <a:srgbClr val="00B0F0"/>
                </a:buClr>
                <a:buFont typeface="Wingdings" panose="05000000000000000000" pitchFamily="2" charset="2"/>
                <a:buChar char="ü"/>
              </a:pPr>
              <a:r>
                <a:rPr lang="es-PR" sz="3200" dirty="0"/>
                <a:t>Patronos que estén siendo incentivados de este mismo Fondo</a:t>
              </a:r>
            </a:p>
          </p:txBody>
        </p:sp>
        <p:pic>
          <p:nvPicPr>
            <p:cNvPr id="3074" name="Picture 2" descr="Document and red cross 3d icon. Reject document, negative decision. Isolated on a transparent background Document and red cross 3d icon. Reject document, negative decision. cancel icon stock illustrations">
              <a:extLst>
                <a:ext uri="{FF2B5EF4-FFF2-40B4-BE49-F238E27FC236}">
                  <a16:creationId xmlns:a16="http://schemas.microsoft.com/office/drawing/2014/main" id="{26C45EDB-AEFD-D565-1175-F29F8E9C02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563" y="2531903"/>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Document and red cross 3d icon. Reject document, negative decision. Isolated on a transparent background Document and red cross 3d icon. Reject document, negative decision. cancel icon stock illustrations">
              <a:extLst>
                <a:ext uri="{FF2B5EF4-FFF2-40B4-BE49-F238E27FC236}">
                  <a16:creationId xmlns:a16="http://schemas.microsoft.com/office/drawing/2014/main" id="{482A41AF-E1A0-4C0F-1334-46E32FDC6F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58" y="3476030"/>
              <a:ext cx="685801" cy="6858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ocument and red cross 3d icon. Reject document, negative decision. Isolated on a transparent background Document and red cross 3d icon. Reject document, negative decision. cancel icon stock illustrations">
              <a:extLst>
                <a:ext uri="{FF2B5EF4-FFF2-40B4-BE49-F238E27FC236}">
                  <a16:creationId xmlns:a16="http://schemas.microsoft.com/office/drawing/2014/main" id="{3652AC96-810A-B8EF-5700-1BB5C82F48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9283" y="4610958"/>
              <a:ext cx="594359" cy="5943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946644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TM02900720[[fn=Integral]]</Template>
  <TotalTime>20887</TotalTime>
  <Words>3035</Words>
  <Application>Microsoft Office PowerPoint</Application>
  <PresentationFormat>On-screen Show (4:3)</PresentationFormat>
  <Paragraphs>534</Paragraphs>
  <Slides>52</Slides>
  <Notes>10</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52</vt:i4>
      </vt:variant>
    </vt:vector>
  </HeadingPairs>
  <TitlesOfParts>
    <vt:vector size="72" baseType="lpstr">
      <vt:lpstr>Abadi</vt:lpstr>
      <vt:lpstr>Aptos</vt:lpstr>
      <vt:lpstr>Aptos Light</vt:lpstr>
      <vt:lpstr>Arial</vt:lpstr>
      <vt:lpstr>Calibri</vt:lpstr>
      <vt:lpstr>Calisto MT</vt:lpstr>
      <vt:lpstr>Courier New</vt:lpstr>
      <vt:lpstr>Google Sans</vt:lpstr>
      <vt:lpstr>Helvetica</vt:lpstr>
      <vt:lpstr>inherit</vt:lpstr>
      <vt:lpstr>Monotype Corsiva</vt:lpstr>
      <vt:lpstr>Tahoma</vt:lpstr>
      <vt:lpstr>Times New Roman</vt:lpstr>
      <vt:lpstr>Tw Cen MT</vt:lpstr>
      <vt:lpstr>Tw Cen MT Condensed</vt:lpstr>
      <vt:lpstr>Verdana</vt:lpstr>
      <vt:lpstr>Wingdings</vt:lpstr>
      <vt:lpstr>Wingdings 2</vt:lpstr>
      <vt:lpstr>Wingdings 3</vt:lpstr>
      <vt:lpstr>Integral</vt:lpstr>
      <vt:lpstr>Curso Orientación  a Patronos  Ley Núm. 52 de 1991       Año Fiscal 2025-2026</vt:lpstr>
      <vt:lpstr>Base Legal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Polanco</dc:creator>
  <cp:lastModifiedBy>DORCAS M. ROSARIO URDAZ</cp:lastModifiedBy>
  <cp:revision>1468</cp:revision>
  <cp:lastPrinted>2016-01-28T18:41:19Z</cp:lastPrinted>
  <dcterms:created xsi:type="dcterms:W3CDTF">2013-04-08T03:29:15Z</dcterms:created>
  <dcterms:modified xsi:type="dcterms:W3CDTF">2025-05-27T15:25:36Z</dcterms:modified>
</cp:coreProperties>
</file>